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9" r:id="rId2"/>
    <p:sldId id="260"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61" r:id="rId3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7" autoAdjust="0"/>
  </p:normalViewPr>
  <p:slideViewPr>
    <p:cSldViewPr>
      <p:cViewPr varScale="1">
        <p:scale>
          <a:sx n="73" d="100"/>
          <a:sy n="73" d="100"/>
        </p:scale>
        <p:origin x="132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18.03.2020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92F7A-A9DC-4A16-948E-8AE9CE67D489}" type="datetimeFigureOut">
              <a:rPr lang="tr-TR" smtClean="0"/>
              <a:t>18.03.2020</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F68469-25A2-4BC2-B758-5443F31166F8}" type="slidenum">
              <a:rPr lang="tr-TR" smtClean="0"/>
              <a:t>‹#›</a:t>
            </a:fld>
            <a:endParaRPr lang="tr-TR"/>
          </a:p>
        </p:txBody>
      </p:sp>
    </p:spTree>
    <p:extLst>
      <p:ext uri="{BB962C8B-B14F-4D97-AF65-F5344CB8AC3E}">
        <p14:creationId xmlns:p14="http://schemas.microsoft.com/office/powerpoint/2010/main" val="171918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5302E694-2FD8-4F96-BC5A-E277489452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33C1F31-9F77-4577-A5C6-48E5D1FEE0A1}" type="slidenum">
              <a:rPr lang="tr-TR" altLang="tr-TR" sz="1200"/>
              <a:pPr eaLnBrk="1" hangingPunct="1"/>
              <a:t>21</a:t>
            </a:fld>
            <a:endParaRPr lang="tr-TR" altLang="tr-TR" sz="1200"/>
          </a:p>
        </p:txBody>
      </p:sp>
      <p:sp>
        <p:nvSpPr>
          <p:cNvPr id="24579" name="Rectangle 2">
            <a:extLst>
              <a:ext uri="{FF2B5EF4-FFF2-40B4-BE49-F238E27FC236}">
                <a16:creationId xmlns:a16="http://schemas.microsoft.com/office/drawing/2014/main" id="{2E37158A-E7B5-462A-B2F6-BE345CD66CD7}"/>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EFB6E5B5-706F-468D-B8B5-5A3B19F561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extLst>
      <p:ext uri="{BB962C8B-B14F-4D97-AF65-F5344CB8AC3E}">
        <p14:creationId xmlns:p14="http://schemas.microsoft.com/office/powerpoint/2010/main" val="2876640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600DDD91-7382-4C40-AF32-36DD942476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F9FFE17-5AF7-460E-8667-4907F5BA2828}" type="slidenum">
              <a:rPr lang="tr-TR" altLang="tr-TR" sz="1200"/>
              <a:pPr eaLnBrk="1" hangingPunct="1"/>
              <a:t>22</a:t>
            </a:fld>
            <a:endParaRPr lang="tr-TR" altLang="tr-TR" sz="1200"/>
          </a:p>
        </p:txBody>
      </p:sp>
      <p:sp>
        <p:nvSpPr>
          <p:cNvPr id="25603" name="Rectangle 2">
            <a:extLst>
              <a:ext uri="{FF2B5EF4-FFF2-40B4-BE49-F238E27FC236}">
                <a16:creationId xmlns:a16="http://schemas.microsoft.com/office/drawing/2014/main" id="{AFE01218-1AD7-470D-8235-B5D662FDD7A6}"/>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E7272803-47B9-4F7B-9B97-E624A8B6BA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extLst>
      <p:ext uri="{BB962C8B-B14F-4D97-AF65-F5344CB8AC3E}">
        <p14:creationId xmlns:p14="http://schemas.microsoft.com/office/powerpoint/2010/main" val="4015941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344B69D9-2A51-482A-B2F0-393BA46E96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F63FA89-CFD4-41BD-9070-9BB68E0C94B9}" type="slidenum">
              <a:rPr lang="tr-TR" altLang="tr-TR" sz="1200"/>
              <a:pPr eaLnBrk="1" hangingPunct="1"/>
              <a:t>23</a:t>
            </a:fld>
            <a:endParaRPr lang="tr-TR" altLang="tr-TR" sz="1200"/>
          </a:p>
        </p:txBody>
      </p:sp>
      <p:sp>
        <p:nvSpPr>
          <p:cNvPr id="26627" name="Rectangle 2">
            <a:extLst>
              <a:ext uri="{FF2B5EF4-FFF2-40B4-BE49-F238E27FC236}">
                <a16:creationId xmlns:a16="http://schemas.microsoft.com/office/drawing/2014/main" id="{918647A3-670B-4CF1-A31D-27EA11991F16}"/>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6B52731F-4AA3-419A-91AF-4B1378CC63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extLst>
      <p:ext uri="{BB962C8B-B14F-4D97-AF65-F5344CB8AC3E}">
        <p14:creationId xmlns:p14="http://schemas.microsoft.com/office/powerpoint/2010/main" val="977930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8E92C40E-288C-4D6E-945D-91F5AC6D4C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2B7A122-79F3-47EE-927B-DA6159167116}" type="slidenum">
              <a:rPr lang="tr-TR" altLang="tr-TR" sz="1200"/>
              <a:pPr eaLnBrk="1" hangingPunct="1"/>
              <a:t>24</a:t>
            </a:fld>
            <a:endParaRPr lang="tr-TR" altLang="tr-TR" sz="1200"/>
          </a:p>
        </p:txBody>
      </p:sp>
      <p:sp>
        <p:nvSpPr>
          <p:cNvPr id="27651" name="Rectangle 2">
            <a:extLst>
              <a:ext uri="{FF2B5EF4-FFF2-40B4-BE49-F238E27FC236}">
                <a16:creationId xmlns:a16="http://schemas.microsoft.com/office/drawing/2014/main" id="{4B9B5031-92CD-431F-9E08-959881ADFDAB}"/>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DC1AA13A-76DF-4E16-A69B-1985A6B5FA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extLst>
      <p:ext uri="{BB962C8B-B14F-4D97-AF65-F5344CB8AC3E}">
        <p14:creationId xmlns:p14="http://schemas.microsoft.com/office/powerpoint/2010/main" val="3820891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Halkla İlişkiler </a:t>
            </a:r>
            <a:r>
              <a:rPr lang="tr-TR" altLang="tr-TR" sz="3200" b="1" dirty="0" err="1" smtClean="0"/>
              <a:t>veTanıtım</a:t>
            </a:r>
            <a:endParaRPr lang="tr-TR" altLang="tr-TR" sz="3200" b="1" dirty="0"/>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HİT 204 Kamuoyu ve Pazar Araştırmaları</a:t>
            </a:r>
            <a:endParaRPr lang="tr-TR" altLang="tr-TR" b="1" i="1" dirty="0"/>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a:t>
            </a: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Üyesi Burcu ALTIPARMAK</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597113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Pazar Araştırmaları</a:t>
            </a:r>
            <a:endParaRPr lang="tr-TR" altLang="tr-TR" sz="4400" dirty="0"/>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Hafta-7</a:t>
            </a:r>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HİT 204 Kamuoyu ve Pazar Araştırmaları</a:t>
            </a:r>
            <a:endParaRPr lang="tr-TR" altLang="tr-TR" sz="3200" i="1" dirty="0"/>
          </a:p>
        </p:txBody>
      </p:sp>
    </p:spTree>
    <p:extLst>
      <p:ext uri="{BB962C8B-B14F-4D97-AF65-F5344CB8AC3E}">
        <p14:creationId xmlns:p14="http://schemas.microsoft.com/office/powerpoint/2010/main" val="2027153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44694" y="962759"/>
            <a:ext cx="6683765" cy="696350"/>
          </a:xfrm>
        </p:spPr>
        <p:txBody>
          <a:bodyPr/>
          <a:lstStyle/>
          <a:p>
            <a:r>
              <a:rPr lang="tr-TR" dirty="0"/>
              <a:t>Pazarlamanın Aşamaları</a:t>
            </a:r>
          </a:p>
        </p:txBody>
      </p:sp>
      <p:sp>
        <p:nvSpPr>
          <p:cNvPr id="3" name="İçerik Yer Tutucusu 2"/>
          <p:cNvSpPr>
            <a:spLocks noGrp="1"/>
          </p:cNvSpPr>
          <p:nvPr>
            <p:ph idx="1"/>
          </p:nvPr>
        </p:nvSpPr>
        <p:spPr>
          <a:xfrm>
            <a:off x="316524" y="1754066"/>
            <a:ext cx="8736037" cy="4072597"/>
          </a:xfrm>
        </p:spPr>
        <p:txBody>
          <a:bodyPr>
            <a:noAutofit/>
          </a:bodyPr>
          <a:lstStyle/>
          <a:p>
            <a:r>
              <a:rPr lang="tr-TR" sz="2100" b="1" dirty="0">
                <a:solidFill>
                  <a:srgbClr val="FF0000"/>
                </a:solidFill>
              </a:rPr>
              <a:t>Üretim Anlayışı: </a:t>
            </a:r>
            <a:r>
              <a:rPr lang="tr-TR" sz="2100" b="1" dirty="0"/>
              <a:t>Arzın yetersiz olduğu durumlarda, üreticilerin üretimi arttırarak çok sayıda tüketiciye ulaşmaya çalıştığı dönem. </a:t>
            </a:r>
          </a:p>
          <a:p>
            <a:pPr marL="0" indent="0">
              <a:buNone/>
            </a:pPr>
            <a:endParaRPr lang="tr-TR" sz="2100" b="1" dirty="0"/>
          </a:p>
          <a:p>
            <a:r>
              <a:rPr lang="tr-TR" sz="2100" b="1" dirty="0">
                <a:solidFill>
                  <a:srgbClr val="C00000"/>
                </a:solidFill>
              </a:rPr>
              <a:t>Ürün Anlayışı: </a:t>
            </a:r>
            <a:r>
              <a:rPr lang="tr-TR" sz="2100" b="1" dirty="0"/>
              <a:t>Üretimin artması ve çeşitlenmesiyle, tüketicinin satın aldığı üründe kalite ve performans aradığı dönem.</a:t>
            </a:r>
          </a:p>
          <a:p>
            <a:endParaRPr lang="tr-TR" sz="2100" b="1" dirty="0"/>
          </a:p>
          <a:p>
            <a:r>
              <a:rPr lang="tr-TR" sz="2100" b="1" dirty="0">
                <a:solidFill>
                  <a:srgbClr val="C00000"/>
                </a:solidFill>
              </a:rPr>
              <a:t>Satış Anlayışı: </a:t>
            </a:r>
            <a:r>
              <a:rPr lang="tr-TR" sz="2100" b="1" dirty="0"/>
              <a:t>Önemli olan tüketicinin ne istediği değil, ne istemesi gerektiğidir. Her arzın kendi talebini yaratacağı anlayışının egemen olduğu, reklam ve tutundurma faaliyetlerinin yoğunlukta olduğu dönemdir. </a:t>
            </a:r>
            <a:endParaRPr lang="tr-TR" sz="2100" b="1" dirty="0">
              <a:solidFill>
                <a:srgbClr val="C00000"/>
              </a:solidFill>
            </a:endParaRPr>
          </a:p>
        </p:txBody>
      </p:sp>
    </p:spTree>
    <p:extLst>
      <p:ext uri="{BB962C8B-B14F-4D97-AF65-F5344CB8AC3E}">
        <p14:creationId xmlns:p14="http://schemas.microsoft.com/office/powerpoint/2010/main" val="3151126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02788" y="1458644"/>
            <a:ext cx="7425671" cy="3832023"/>
          </a:xfrm>
        </p:spPr>
        <p:txBody>
          <a:bodyPr>
            <a:normAutofit/>
          </a:bodyPr>
          <a:lstStyle/>
          <a:p>
            <a:r>
              <a:rPr lang="tr-TR" sz="2100" b="1" dirty="0">
                <a:solidFill>
                  <a:srgbClr val="C00000"/>
                </a:solidFill>
              </a:rPr>
              <a:t>Modern Pazarlama Anlayışı: </a:t>
            </a:r>
            <a:r>
              <a:rPr lang="tr-TR" sz="2100" b="1" dirty="0"/>
              <a:t>Tüketicinin ihtiyaç ve isteklerinin tatmin edilmesine yönelik olarak, firma ile tüketici arasında değer yaratmayı da içeren dönemi ve anlayışı kapsar.</a:t>
            </a:r>
          </a:p>
          <a:p>
            <a:endParaRPr lang="tr-TR" sz="2100" b="1" dirty="0"/>
          </a:p>
          <a:p>
            <a:r>
              <a:rPr lang="tr-TR" sz="2100" b="1" dirty="0">
                <a:solidFill>
                  <a:srgbClr val="C00000"/>
                </a:solidFill>
              </a:rPr>
              <a:t>Toplumsal Pazarlama Anlayışı: </a:t>
            </a:r>
            <a:r>
              <a:rPr lang="tr-TR" sz="2100" b="1" dirty="0"/>
              <a:t>Firmaların tüketici isteklerini karşılarken toplumsal konuları </a:t>
            </a:r>
            <a:r>
              <a:rPr lang="tr-TR" sz="2100" b="1" dirty="0" err="1"/>
              <a:t>gö</a:t>
            </a:r>
            <a:r>
              <a:rPr lang="tr-TR" sz="2100" b="1" dirty="0"/>
              <a:t> zardı etmesi düşüncesinden kaynaklanan bir yaklaşımdır ve sosyal sorumluluğu ve toplumun refahını kapsar. </a:t>
            </a:r>
          </a:p>
        </p:txBody>
      </p:sp>
    </p:spTree>
    <p:extLst>
      <p:ext uri="{BB962C8B-B14F-4D97-AF65-F5344CB8AC3E}">
        <p14:creationId xmlns:p14="http://schemas.microsoft.com/office/powerpoint/2010/main" val="2106347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81686" y="1532499"/>
            <a:ext cx="7446773" cy="3758168"/>
          </a:xfrm>
        </p:spPr>
        <p:txBody>
          <a:bodyPr/>
          <a:lstStyle/>
          <a:p>
            <a:pPr marL="0" indent="0">
              <a:buNone/>
            </a:pPr>
            <a:endParaRPr lang="tr-TR" altLang="tr-TR" sz="1800" b="1" dirty="0"/>
          </a:p>
          <a:p>
            <a:pPr marL="0" indent="0">
              <a:buNone/>
            </a:pPr>
            <a:r>
              <a:rPr lang="tr-TR" altLang="tr-TR" sz="1800" b="1" dirty="0"/>
              <a:t>Bir işletme;</a:t>
            </a:r>
          </a:p>
          <a:p>
            <a:r>
              <a:rPr lang="tr-TR" altLang="tr-TR" sz="1800" b="1" dirty="0"/>
              <a:t>doğru kararları almak ve bunları başarı ile uygulamak,</a:t>
            </a:r>
          </a:p>
          <a:p>
            <a:r>
              <a:rPr lang="tr-TR" altLang="tr-TR" sz="1800" b="1" dirty="0"/>
              <a:t>pazarlama dış çevresini tanımak</a:t>
            </a:r>
          </a:p>
          <a:p>
            <a:r>
              <a:rPr lang="tr-TR" altLang="tr-TR" sz="1800" b="1" dirty="0"/>
              <a:t>kendi güçlü ve zayıf yönleri ile </a:t>
            </a:r>
          </a:p>
          <a:p>
            <a:r>
              <a:rPr lang="tr-TR" altLang="tr-TR" sz="1800" b="1" dirty="0"/>
              <a:t>pazardaki mevcut fırsat ve tehditleri kendine en çok faydayı sağlayacak şekilde ilişkilendirebilmek</a:t>
            </a:r>
          </a:p>
          <a:p>
            <a:pPr marL="0" indent="0">
              <a:buNone/>
            </a:pPr>
            <a:endParaRPr lang="tr-TR" altLang="tr-TR" sz="1800" b="1" dirty="0"/>
          </a:p>
          <a:p>
            <a:pPr marL="0" indent="0">
              <a:buNone/>
            </a:pPr>
            <a:r>
              <a:rPr lang="tr-TR" altLang="tr-TR" sz="1800" b="1" dirty="0"/>
              <a:t>için yeterli derecede pazarlama bilgisine sahip olmalıdır. </a:t>
            </a:r>
          </a:p>
          <a:p>
            <a:pPr marL="0" indent="0">
              <a:buNone/>
            </a:pPr>
            <a:endParaRPr lang="tr-TR" dirty="0"/>
          </a:p>
        </p:txBody>
      </p:sp>
    </p:spTree>
    <p:extLst>
      <p:ext uri="{BB962C8B-B14F-4D97-AF65-F5344CB8AC3E}">
        <p14:creationId xmlns:p14="http://schemas.microsoft.com/office/powerpoint/2010/main" val="2686372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87193" y="1215977"/>
            <a:ext cx="7341266" cy="4074690"/>
          </a:xfrm>
        </p:spPr>
        <p:txBody>
          <a:bodyPr>
            <a:normAutofit fontScale="92500" lnSpcReduction="10000"/>
          </a:bodyPr>
          <a:lstStyle/>
          <a:p>
            <a:r>
              <a:rPr lang="tr-TR" sz="2400" b="1" dirty="0"/>
              <a:t>Pazarlamadaki problemlerin çözüm süreci, </a:t>
            </a:r>
          </a:p>
          <a:p>
            <a:endParaRPr lang="tr-TR" sz="2400" b="1" dirty="0"/>
          </a:p>
          <a:p>
            <a:pPr marL="0" indent="0">
              <a:buNone/>
            </a:pPr>
            <a:r>
              <a:rPr lang="tr-TR" sz="2400" b="1" dirty="0"/>
              <a:t>	pazardaki fırsatların yakalanması ve belirlenmesi, </a:t>
            </a:r>
          </a:p>
          <a:p>
            <a:pPr marL="0" indent="0">
              <a:buNone/>
            </a:pPr>
            <a:r>
              <a:rPr lang="tr-TR" sz="2400" b="1" dirty="0"/>
              <a:t>	yöneticilere karar verme sürecinde gerekli olan 	verinin toplanması, analizi, bilgi haline 	dönüştürülmesi ve bunların kullanılmasını içeren objektif ve sistematik bir süreçtir.</a:t>
            </a:r>
          </a:p>
          <a:p>
            <a:endParaRPr lang="tr-TR" sz="2400" b="1" dirty="0"/>
          </a:p>
          <a:p>
            <a:r>
              <a:rPr lang="tr-TR" sz="2400" b="1" dirty="0"/>
              <a:t>Stratejik pazarlama anlayışının önemli bir parçasıdır.</a:t>
            </a:r>
          </a:p>
        </p:txBody>
      </p:sp>
    </p:spTree>
    <p:extLst>
      <p:ext uri="{BB962C8B-B14F-4D97-AF65-F5344CB8AC3E}">
        <p14:creationId xmlns:p14="http://schemas.microsoft.com/office/powerpoint/2010/main" val="4122327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60584" y="1543050"/>
            <a:ext cx="7467875" cy="4157003"/>
          </a:xfrm>
        </p:spPr>
        <p:txBody>
          <a:bodyPr>
            <a:normAutofit/>
          </a:bodyPr>
          <a:lstStyle/>
          <a:p>
            <a:r>
              <a:rPr lang="tr-TR" sz="2100" b="1" dirty="0"/>
              <a:t>Özel bir pazarlama sorunu için Pazarlama araştırması, işletmenin karşılaştığı sorunla ilgili verilerin toplanması,  analizi  ve bulguların  raporlanmasıyla oluşan sistematik bir tasarımdır.</a:t>
            </a:r>
          </a:p>
          <a:p>
            <a:pPr marL="0" indent="0">
              <a:buNone/>
            </a:pPr>
            <a:endParaRPr lang="tr-TR" sz="825" dirty="0">
              <a:latin typeface="Arial" panose="020B0604020202020204" pitchFamily="34" charset="0"/>
            </a:endParaRPr>
          </a:p>
          <a:p>
            <a:r>
              <a:rPr lang="tr-TR" sz="2100" b="1" dirty="0">
                <a:latin typeface="Arial" panose="020B0604020202020204" pitchFamily="34" charset="0"/>
              </a:rPr>
              <a:t>Pazarlama fırsat ve problemlerini tanımlama, pazarlama faaliyetlerini değerlendirme ve oluşturma, pazarlama performansını izleme ve pazarlamayı bir işlem olarak anlamak için kullanılan bilgi yoluyla pazarlamacı ile tüketici, müşteri ve toplum arasında ilişki kuran bir işlemdir. </a:t>
            </a:r>
          </a:p>
          <a:p>
            <a:endParaRPr lang="tr-TR" sz="2100" b="1" dirty="0"/>
          </a:p>
        </p:txBody>
      </p:sp>
    </p:spTree>
    <p:extLst>
      <p:ext uri="{BB962C8B-B14F-4D97-AF65-F5344CB8AC3E}">
        <p14:creationId xmlns:p14="http://schemas.microsoft.com/office/powerpoint/2010/main" val="2520919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100" b="1" dirty="0"/>
              <a:t>Pazarlama araştırması, kritik noktalarda sağladığı BİLGİ ile pazarlama kararlarını hızlandırır, daha isabetli kararlar alınmasını sağlar.</a:t>
            </a:r>
          </a:p>
          <a:p>
            <a:endParaRPr lang="tr-TR" sz="2100" b="1" dirty="0"/>
          </a:p>
          <a:p>
            <a:r>
              <a:rPr lang="tr-TR" sz="2100" b="1" dirty="0"/>
              <a:t>Tüketicinin tanımlandığı araştırmalar da pazarlama araştırmalarının önemli bir parçasıdır.</a:t>
            </a:r>
          </a:p>
        </p:txBody>
      </p:sp>
    </p:spTree>
    <p:extLst>
      <p:ext uri="{BB962C8B-B14F-4D97-AF65-F5344CB8AC3E}">
        <p14:creationId xmlns:p14="http://schemas.microsoft.com/office/powerpoint/2010/main" val="3734390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Pazarlama Araştırmalarının Özellikleri</a:t>
            </a:r>
          </a:p>
        </p:txBody>
      </p:sp>
      <p:sp>
        <p:nvSpPr>
          <p:cNvPr id="3" name="İçerik Yer Tutucusu 2"/>
          <p:cNvSpPr>
            <a:spLocks noGrp="1"/>
          </p:cNvSpPr>
          <p:nvPr>
            <p:ph idx="1"/>
          </p:nvPr>
        </p:nvSpPr>
        <p:spPr>
          <a:xfrm>
            <a:off x="1424353" y="2457450"/>
            <a:ext cx="7204106" cy="2833217"/>
          </a:xfrm>
        </p:spPr>
        <p:txBody>
          <a:bodyPr>
            <a:normAutofit/>
          </a:bodyPr>
          <a:lstStyle/>
          <a:p>
            <a:r>
              <a:rPr lang="tr-TR" sz="2100" b="1" dirty="0"/>
              <a:t>Pazarlama araştırması sistematik bir süreçtir</a:t>
            </a:r>
          </a:p>
          <a:p>
            <a:r>
              <a:rPr lang="tr-TR" sz="2100" b="1" dirty="0"/>
              <a:t>Pazarlama araştırmasında, bilgi elde etme metodu tarafsız ve nesneldir</a:t>
            </a:r>
          </a:p>
          <a:p>
            <a:r>
              <a:rPr lang="tr-TR" sz="2100" b="1" dirty="0"/>
              <a:t>Pazarlama araştırması sürecinde, veriler araştırma süreciyle anlam kazanır ve bilgi haline dönüşür</a:t>
            </a:r>
          </a:p>
          <a:p>
            <a:r>
              <a:rPr lang="tr-TR" sz="2100" b="1" dirty="0"/>
              <a:t>Bilgi, pazarlama araştırması sürecinde bir amaç için toplanır</a:t>
            </a:r>
          </a:p>
          <a:p>
            <a:endParaRPr lang="tr-TR" dirty="0"/>
          </a:p>
        </p:txBody>
      </p:sp>
    </p:spTree>
    <p:extLst>
      <p:ext uri="{BB962C8B-B14F-4D97-AF65-F5344CB8AC3E}">
        <p14:creationId xmlns:p14="http://schemas.microsoft.com/office/powerpoint/2010/main" val="3600641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86729" y="1838472"/>
            <a:ext cx="7870874" cy="3452195"/>
          </a:xfrm>
        </p:spPr>
        <p:txBody>
          <a:bodyPr/>
          <a:lstStyle/>
          <a:p>
            <a:r>
              <a:rPr lang="tr-TR" sz="2100" b="1" dirty="0"/>
              <a:t>Pazarlama faaliyetleri için yeni fikirler sağlar</a:t>
            </a:r>
          </a:p>
          <a:p>
            <a:r>
              <a:rPr lang="tr-TR" sz="2100" b="1" dirty="0"/>
              <a:t>Pazarlama faaliyetlerinin değerlendirilmesinde yardımcı olur</a:t>
            </a:r>
          </a:p>
          <a:p>
            <a:r>
              <a:rPr lang="tr-TR" sz="2100" b="1" dirty="0"/>
              <a:t>Performans ve amaçların karşılaştırılmasında yardımcı olur</a:t>
            </a:r>
          </a:p>
          <a:p>
            <a:r>
              <a:rPr lang="tr-TR" sz="2100" b="1" dirty="0"/>
              <a:t>Pazarlama ve pazarlama süreci anlayışının geliştirilmesinde yardımcı olur.</a:t>
            </a:r>
          </a:p>
          <a:p>
            <a:endParaRPr lang="tr-TR" dirty="0"/>
          </a:p>
        </p:txBody>
      </p:sp>
    </p:spTree>
    <p:extLst>
      <p:ext uri="{BB962C8B-B14F-4D97-AF65-F5344CB8AC3E}">
        <p14:creationId xmlns:p14="http://schemas.microsoft.com/office/powerpoint/2010/main" val="177069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2135963" y="2271585"/>
            <a:ext cx="5832872" cy="3369469"/>
          </a:xfrm>
          <a:prstGeom prst="rect">
            <a:avLst/>
          </a:prstGeom>
          <a:noFill/>
          <a:ln>
            <a:noFill/>
          </a:ln>
          <a:effectLst/>
          <a:extLst>
            <a:ext uri="{909E8E84-426E-40DD-AFC4-6F175D3DCCD1}">
              <a14:hiddenFill xmlns:a14="http://schemas.microsoft.com/office/drawing/2010/main">
                <a:solidFill>
                  <a:srgbClr val="4D4D4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endParaRPr lang="tr-TR" b="1">
              <a:solidFill>
                <a:srgbClr val="FFFFFF"/>
              </a:solidFill>
              <a:latin typeface="Microsoft Sans Serif" panose="020B0604020202020204" pitchFamily="34" charset="0"/>
            </a:endParaRPr>
          </a:p>
        </p:txBody>
      </p:sp>
      <p:sp>
        <p:nvSpPr>
          <p:cNvPr id="6" name="Rectangle 4"/>
          <p:cNvSpPr>
            <a:spLocks noChangeArrowheads="1"/>
          </p:cNvSpPr>
          <p:nvPr/>
        </p:nvSpPr>
        <p:spPr bwMode="auto">
          <a:xfrm>
            <a:off x="2042362" y="1656031"/>
            <a:ext cx="5832872" cy="485775"/>
          </a:xfrm>
          <a:prstGeom prst="rect">
            <a:avLst/>
          </a:prstGeom>
          <a:noFill/>
          <a:ln>
            <a:noFill/>
          </a:ln>
          <a:effectLst/>
          <a:extLst>
            <a:ext uri="{909E8E84-426E-40DD-AFC4-6F175D3DCCD1}">
              <a14:hiddenFill xmlns:a14="http://schemas.microsoft.com/office/drawing/2010/main">
                <a:solidFill>
                  <a:srgbClr val="4D4D4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endParaRPr lang="tr-TR" b="1">
              <a:solidFill>
                <a:srgbClr val="FFFFFF"/>
              </a:solidFill>
              <a:latin typeface="Microsoft Sans Serif" panose="020B0604020202020204" pitchFamily="34" charset="0"/>
            </a:endParaRPr>
          </a:p>
        </p:txBody>
      </p:sp>
      <p:sp>
        <p:nvSpPr>
          <p:cNvPr id="7" name="Rectangle 5"/>
          <p:cNvSpPr>
            <a:spLocks noChangeArrowheads="1"/>
          </p:cNvSpPr>
          <p:nvPr/>
        </p:nvSpPr>
        <p:spPr bwMode="auto">
          <a:xfrm>
            <a:off x="2028807" y="1731041"/>
            <a:ext cx="60483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685800"/>
            <a:r>
              <a:rPr lang="tr-TR" altLang="tr-TR" b="1" dirty="0">
                <a:solidFill>
                  <a:srgbClr val="C00000"/>
                </a:solidFill>
                <a:latin typeface="Microsoft Sans Serif" panose="020B0604020202020204" pitchFamily="34" charset="0"/>
              </a:rPr>
              <a:t>PAZARLAMA ARAŞTIRMASINI ETKİLEYEN ETKENLER</a:t>
            </a:r>
          </a:p>
        </p:txBody>
      </p:sp>
      <p:grpSp>
        <p:nvGrpSpPr>
          <p:cNvPr id="8" name="Group 6"/>
          <p:cNvGrpSpPr>
            <a:grpSpLocks/>
          </p:cNvGrpSpPr>
          <p:nvPr/>
        </p:nvGrpSpPr>
        <p:grpSpPr bwMode="auto">
          <a:xfrm>
            <a:off x="2730085" y="2487087"/>
            <a:ext cx="4698206" cy="3074195"/>
            <a:chOff x="884" y="1298"/>
            <a:chExt cx="3946" cy="2582"/>
          </a:xfrm>
        </p:grpSpPr>
        <p:sp>
          <p:nvSpPr>
            <p:cNvPr id="9" name="Oval 7"/>
            <p:cNvSpPr>
              <a:spLocks noChangeArrowheads="1"/>
            </p:cNvSpPr>
            <p:nvPr/>
          </p:nvSpPr>
          <p:spPr bwMode="auto">
            <a:xfrm>
              <a:off x="884" y="2296"/>
              <a:ext cx="2177" cy="1542"/>
            </a:xfrm>
            <a:prstGeom prst="ellipse">
              <a:avLst/>
            </a:prstGeom>
            <a:solidFill>
              <a:srgbClr val="FF6600">
                <a:alpha val="34000"/>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tr-TR" b="1" kern="0">
                <a:solidFill>
                  <a:srgbClr val="FFFFFF"/>
                </a:solidFill>
                <a:latin typeface="Microsoft Sans Serif" panose="020B0604020202020204" pitchFamily="34" charset="0"/>
              </a:endParaRPr>
            </a:p>
          </p:txBody>
        </p:sp>
        <p:sp>
          <p:nvSpPr>
            <p:cNvPr id="10" name="Oval 8"/>
            <p:cNvSpPr>
              <a:spLocks noChangeArrowheads="1"/>
            </p:cNvSpPr>
            <p:nvPr/>
          </p:nvSpPr>
          <p:spPr bwMode="auto">
            <a:xfrm>
              <a:off x="1973" y="1298"/>
              <a:ext cx="1678" cy="1861"/>
            </a:xfrm>
            <a:prstGeom prst="ellipse">
              <a:avLst/>
            </a:prstGeom>
            <a:solidFill>
              <a:srgbClr val="993366">
                <a:alpha val="34000"/>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tr-TR" b="1" kern="0">
                <a:solidFill>
                  <a:srgbClr val="FFFFFF"/>
                </a:solidFill>
                <a:latin typeface="Microsoft Sans Serif" panose="020B0604020202020204" pitchFamily="34" charset="0"/>
              </a:endParaRPr>
            </a:p>
          </p:txBody>
        </p:sp>
        <p:sp>
          <p:nvSpPr>
            <p:cNvPr id="11" name="Oval 9"/>
            <p:cNvSpPr>
              <a:spLocks noChangeArrowheads="1"/>
            </p:cNvSpPr>
            <p:nvPr/>
          </p:nvSpPr>
          <p:spPr bwMode="auto">
            <a:xfrm>
              <a:off x="2699" y="2296"/>
              <a:ext cx="2131" cy="1542"/>
            </a:xfrm>
            <a:prstGeom prst="ellipse">
              <a:avLst/>
            </a:prstGeom>
            <a:solidFill>
              <a:srgbClr val="00CCFF">
                <a:alpha val="34000"/>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tr-TR" b="1" kern="0">
                <a:solidFill>
                  <a:srgbClr val="FFFFFF"/>
                </a:solidFill>
                <a:latin typeface="Microsoft Sans Serif" panose="020B0604020202020204" pitchFamily="34" charset="0"/>
              </a:endParaRPr>
            </a:p>
          </p:txBody>
        </p:sp>
        <p:sp>
          <p:nvSpPr>
            <p:cNvPr id="12" name="Text Box 10"/>
            <p:cNvSpPr txBox="1">
              <a:spLocks noChangeArrowheads="1"/>
            </p:cNvSpPr>
            <p:nvPr/>
          </p:nvSpPr>
          <p:spPr bwMode="auto">
            <a:xfrm>
              <a:off x="2290" y="1661"/>
              <a:ext cx="1225" cy="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a:spcBef>
                  <a:spcPct val="50000"/>
                </a:spcBef>
                <a:defRPr/>
              </a:pPr>
              <a:r>
                <a:rPr lang="tr-TR" altLang="tr-TR" kern="0" dirty="0">
                  <a:solidFill>
                    <a:srgbClr val="FFFFFF"/>
                  </a:solidFill>
                  <a:effectLst>
                    <a:outerShdw blurRad="38100" dist="38100" dir="2700000" algn="tl">
                      <a:srgbClr val="000000"/>
                    </a:outerShdw>
                  </a:effectLst>
                  <a:latin typeface="Microsoft Sans Serif" panose="020B0604020202020204" pitchFamily="34" charset="0"/>
                </a:rPr>
                <a:t>Sınırlı bütçeler</a:t>
              </a:r>
            </a:p>
          </p:txBody>
        </p:sp>
        <p:sp>
          <p:nvSpPr>
            <p:cNvPr id="13" name="Text Box 11"/>
            <p:cNvSpPr txBox="1">
              <a:spLocks noChangeArrowheads="1"/>
            </p:cNvSpPr>
            <p:nvPr/>
          </p:nvSpPr>
          <p:spPr bwMode="auto">
            <a:xfrm>
              <a:off x="1247" y="2750"/>
              <a:ext cx="1361" cy="1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a:spcBef>
                  <a:spcPct val="20000"/>
                </a:spcBef>
                <a:buClr>
                  <a:srgbClr val="3366FF"/>
                </a:buClr>
                <a:buSzPct val="120000"/>
                <a:defRPr/>
              </a:pPr>
              <a:r>
                <a:rPr lang="tr-TR" altLang="tr-TR" kern="0">
                  <a:solidFill>
                    <a:srgbClr val="FFFFFF"/>
                  </a:solidFill>
                  <a:effectLst>
                    <a:outerShdw blurRad="38100" dist="38100" dir="2700000" algn="tl">
                      <a:srgbClr val="000000"/>
                    </a:outerShdw>
                  </a:effectLst>
                  <a:latin typeface="Microsoft Sans Serif" panose="020B0604020202020204" pitchFamily="34" charset="0"/>
                </a:rPr>
                <a:t>Bilgi teknolojilerinin gelişimi</a:t>
              </a:r>
            </a:p>
            <a:p>
              <a:pPr defTabSz="685800">
                <a:spcBef>
                  <a:spcPct val="50000"/>
                </a:spcBef>
                <a:defRPr/>
              </a:pPr>
              <a:endParaRPr lang="tr-TR" altLang="tr-TR" kern="0">
                <a:solidFill>
                  <a:srgbClr val="FFFFFF"/>
                </a:solidFill>
                <a:latin typeface="Microsoft Sans Serif" panose="020B0604020202020204" pitchFamily="34" charset="0"/>
              </a:endParaRPr>
            </a:p>
          </p:txBody>
        </p:sp>
        <p:sp>
          <p:nvSpPr>
            <p:cNvPr id="14" name="Text Box 12"/>
            <p:cNvSpPr txBox="1">
              <a:spLocks noChangeArrowheads="1"/>
            </p:cNvSpPr>
            <p:nvPr/>
          </p:nvSpPr>
          <p:spPr bwMode="auto">
            <a:xfrm>
              <a:off x="3061" y="2523"/>
              <a:ext cx="1361" cy="1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a:spcBef>
                  <a:spcPct val="20000"/>
                </a:spcBef>
                <a:buClr>
                  <a:srgbClr val="3366FF"/>
                </a:buClr>
                <a:buSzPct val="120000"/>
                <a:defRPr/>
              </a:pPr>
              <a:r>
                <a:rPr lang="tr-TR" altLang="tr-TR" kern="0">
                  <a:solidFill>
                    <a:srgbClr val="FFFFFF"/>
                  </a:solidFill>
                  <a:effectLst>
                    <a:outerShdw blurRad="38100" dist="38100" dir="2700000" algn="tl">
                      <a:srgbClr val="000000"/>
                    </a:outerShdw>
                  </a:effectLst>
                  <a:latin typeface="Microsoft Sans Serif" panose="020B0604020202020204" pitchFamily="34" charset="0"/>
                </a:rPr>
                <a:t>İşletmelerin pazarlama araştırmasına bakış açıları</a:t>
              </a:r>
            </a:p>
            <a:p>
              <a:pPr defTabSz="685800">
                <a:spcBef>
                  <a:spcPct val="50000"/>
                </a:spcBef>
                <a:defRPr/>
              </a:pPr>
              <a:endParaRPr lang="tr-TR" altLang="tr-TR" kern="0">
                <a:solidFill>
                  <a:srgbClr val="FFFFFF"/>
                </a:solidFill>
                <a:latin typeface="Microsoft Sans Serif" panose="020B0604020202020204" pitchFamily="34" charset="0"/>
              </a:endParaRPr>
            </a:p>
          </p:txBody>
        </p:sp>
      </p:grpSp>
    </p:spTree>
    <p:extLst>
      <p:ext uri="{BB962C8B-B14F-4D97-AF65-F5344CB8AC3E}">
        <p14:creationId xmlns:p14="http://schemas.microsoft.com/office/powerpoint/2010/main" val="1515397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Tüketicinin Önemi</a:t>
            </a:r>
          </a:p>
        </p:txBody>
      </p:sp>
      <p:sp>
        <p:nvSpPr>
          <p:cNvPr id="3" name="İçerik Yer Tutucusu 2"/>
          <p:cNvSpPr>
            <a:spLocks noGrp="1"/>
          </p:cNvSpPr>
          <p:nvPr>
            <p:ph idx="1"/>
          </p:nvPr>
        </p:nvSpPr>
        <p:spPr/>
        <p:txBody>
          <a:bodyPr>
            <a:normAutofit/>
          </a:bodyPr>
          <a:lstStyle/>
          <a:p>
            <a:r>
              <a:rPr lang="tr-TR" sz="1800" b="1" dirty="0"/>
              <a:t>Pazarlamada fark edilerek tercih edilmek amaç olduğuna göre,</a:t>
            </a:r>
          </a:p>
          <a:p>
            <a:endParaRPr lang="tr-TR" sz="1800" b="1" dirty="0"/>
          </a:p>
          <a:p>
            <a:r>
              <a:rPr lang="tr-TR" sz="1800" b="1" dirty="0"/>
              <a:t>fark edecek ve</a:t>
            </a:r>
          </a:p>
          <a:p>
            <a:r>
              <a:rPr lang="tr-TR" sz="1800" b="1" dirty="0"/>
              <a:t>tercih kullanacak olanı çok iyi tanımak, anlamak gerek.</a:t>
            </a:r>
          </a:p>
        </p:txBody>
      </p:sp>
    </p:spTree>
    <p:extLst>
      <p:ext uri="{BB962C8B-B14F-4D97-AF65-F5344CB8AC3E}">
        <p14:creationId xmlns:p14="http://schemas.microsoft.com/office/powerpoint/2010/main" val="3395856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72064" y="1648558"/>
            <a:ext cx="7056395" cy="3642109"/>
          </a:xfrm>
        </p:spPr>
        <p:txBody>
          <a:bodyPr>
            <a:normAutofit lnSpcReduction="10000"/>
          </a:bodyPr>
          <a:lstStyle/>
          <a:p>
            <a:r>
              <a:rPr lang="tr-TR" sz="2100" b="1" dirty="0">
                <a:solidFill>
                  <a:srgbClr val="000000"/>
                </a:solidFill>
                <a:latin typeface="Arial" panose="020B0604020202020204" pitchFamily="34" charset="0"/>
              </a:rPr>
              <a:t>Tüketiciler pazarlamacılar gibi düşünmezler, Algılamazlar </a:t>
            </a:r>
            <a:endParaRPr lang="tr-TR" sz="2100" dirty="0">
              <a:solidFill>
                <a:srgbClr val="000000"/>
              </a:solidFill>
              <a:latin typeface="Arial" panose="020B0604020202020204" pitchFamily="34" charset="0"/>
            </a:endParaRPr>
          </a:p>
          <a:p>
            <a:r>
              <a:rPr lang="tr-TR" sz="2100" b="1" dirty="0">
                <a:solidFill>
                  <a:srgbClr val="000000"/>
                </a:solidFill>
                <a:latin typeface="Arial" panose="020B0604020202020204" pitchFamily="34" charset="0"/>
              </a:rPr>
              <a:t>Pazarlamacılar için önemli olan her şey onlar için önemli değildir </a:t>
            </a:r>
            <a:endParaRPr lang="tr-TR" sz="2100" dirty="0">
              <a:solidFill>
                <a:srgbClr val="000000"/>
              </a:solidFill>
              <a:latin typeface="Arial" panose="020B0604020202020204" pitchFamily="34" charset="0"/>
            </a:endParaRPr>
          </a:p>
          <a:p>
            <a:r>
              <a:rPr lang="tr-TR" sz="2100" b="1" dirty="0">
                <a:solidFill>
                  <a:srgbClr val="000000"/>
                </a:solidFill>
                <a:latin typeface="Arial" panose="020B0604020202020204" pitchFamily="34" charset="0"/>
              </a:rPr>
              <a:t>Tüketiciler gün boyunca çok fazla ve farklı mesaj ve ürünle karşılaştıklarından, bir ürünün detaylarına pazarlamacılar kadar hakim olamayabilirler </a:t>
            </a:r>
            <a:endParaRPr lang="tr-TR" sz="2100" dirty="0">
              <a:solidFill>
                <a:srgbClr val="000000"/>
              </a:solidFill>
              <a:latin typeface="Arial" panose="020B0604020202020204" pitchFamily="34" charset="0"/>
            </a:endParaRPr>
          </a:p>
          <a:p>
            <a:r>
              <a:rPr lang="tr-TR" sz="2100" b="1" dirty="0">
                <a:solidFill>
                  <a:srgbClr val="000000"/>
                </a:solidFill>
                <a:latin typeface="Arial" panose="020B0604020202020204" pitchFamily="34" charset="0"/>
              </a:rPr>
              <a:t>İnsan davranışları tek faktöre indirgenemeyecek kadar karmaşıktır, ancak bir o kadar da sistematiktir </a:t>
            </a:r>
            <a:endParaRPr lang="tr-TR" sz="2100" dirty="0">
              <a:solidFill>
                <a:srgbClr val="000000"/>
              </a:solidFill>
              <a:latin typeface="Arial" panose="020B0604020202020204" pitchFamily="34" charset="0"/>
            </a:endParaRPr>
          </a:p>
          <a:p>
            <a:endParaRPr lang="tr-TR" dirty="0"/>
          </a:p>
        </p:txBody>
      </p:sp>
    </p:spTree>
    <p:extLst>
      <p:ext uri="{BB962C8B-B14F-4D97-AF65-F5344CB8AC3E}">
        <p14:creationId xmlns:p14="http://schemas.microsoft.com/office/powerpoint/2010/main" val="186280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81222" y="1521949"/>
            <a:ext cx="7647238" cy="3768718"/>
          </a:xfrm>
        </p:spPr>
        <p:txBody>
          <a:bodyPr>
            <a:normAutofit/>
          </a:bodyPr>
          <a:lstStyle/>
          <a:p>
            <a:r>
              <a:rPr lang="tr-TR" sz="2100" b="1" dirty="0"/>
              <a:t>Tüketiciler ürünlerinizle ilgili taraflı ya da yanlış algılara sahip olabilirler, ancak kararlarını belirleyen algılarıdır</a:t>
            </a:r>
          </a:p>
          <a:p>
            <a:pPr marL="0" indent="0">
              <a:buNone/>
            </a:pPr>
            <a:endParaRPr lang="tr-TR" sz="2100" b="1" dirty="0"/>
          </a:p>
          <a:p>
            <a:r>
              <a:rPr lang="tr-TR" sz="2100" b="1" dirty="0"/>
              <a:t>Davranışı belirleyen tüketicinin gerçeğidir, pazarlamacının gerçeği değildir</a:t>
            </a:r>
          </a:p>
          <a:p>
            <a:pPr marL="0" indent="0">
              <a:buNone/>
            </a:pPr>
            <a:endParaRPr lang="tr-TR" sz="2100" b="1" dirty="0"/>
          </a:p>
          <a:p>
            <a:r>
              <a:rPr lang="tr-TR" sz="2100" b="1" dirty="0"/>
              <a:t>Onlardan duyduklarımız her zaman hoşumuza gitmeyebilir ancak bunları gerçek olarak kabul etmemiz gerekmektedir</a:t>
            </a:r>
          </a:p>
        </p:txBody>
      </p:sp>
    </p:spTree>
    <p:extLst>
      <p:ext uri="{BB962C8B-B14F-4D97-AF65-F5344CB8AC3E}">
        <p14:creationId xmlns:p14="http://schemas.microsoft.com/office/powerpoint/2010/main" val="4090054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5542" y="1057715"/>
            <a:ext cx="7372918" cy="548640"/>
          </a:xfrm>
        </p:spPr>
        <p:txBody>
          <a:bodyPr>
            <a:normAutofit fontScale="90000"/>
          </a:bodyPr>
          <a:lstStyle/>
          <a:p>
            <a:r>
              <a:rPr lang="tr-TR" dirty="0"/>
              <a:t>PAZARLAMA ARAŞTIRMASI’NIN KONULARI</a:t>
            </a:r>
          </a:p>
        </p:txBody>
      </p:sp>
      <p:sp>
        <p:nvSpPr>
          <p:cNvPr id="3" name="İçerik Yer Tutucusu 2"/>
          <p:cNvSpPr>
            <a:spLocks noGrp="1"/>
          </p:cNvSpPr>
          <p:nvPr>
            <p:ph idx="1"/>
          </p:nvPr>
        </p:nvSpPr>
        <p:spPr>
          <a:xfrm>
            <a:off x="1941909" y="1701312"/>
            <a:ext cx="6686550" cy="4093699"/>
          </a:xfrm>
        </p:spPr>
        <p:txBody>
          <a:bodyPr>
            <a:normAutofit/>
          </a:bodyPr>
          <a:lstStyle/>
          <a:p>
            <a:r>
              <a:rPr lang="tr-TR" sz="1800" b="1" dirty="0"/>
              <a:t>Ürün imajı</a:t>
            </a:r>
          </a:p>
          <a:p>
            <a:r>
              <a:rPr lang="tr-TR" sz="1800" b="1" dirty="0"/>
              <a:t>Marka haberdarlığı</a:t>
            </a:r>
          </a:p>
          <a:p>
            <a:r>
              <a:rPr lang="tr-TR" sz="1800" b="1" dirty="0"/>
              <a:t>Markaya karşı tutum</a:t>
            </a:r>
          </a:p>
          <a:p>
            <a:r>
              <a:rPr lang="tr-TR" sz="1800" b="1" dirty="0"/>
              <a:t>Dağıtım kanalları</a:t>
            </a:r>
          </a:p>
          <a:p>
            <a:r>
              <a:rPr lang="tr-TR" sz="1800" b="1" dirty="0"/>
              <a:t>Reklam</a:t>
            </a:r>
          </a:p>
          <a:p>
            <a:r>
              <a:rPr lang="tr-TR" sz="1800" b="1" dirty="0"/>
              <a:t>Satış tutundurma</a:t>
            </a:r>
          </a:p>
          <a:p>
            <a:r>
              <a:rPr lang="tr-TR" sz="1800" b="1" dirty="0"/>
              <a:t>Fiyatlama</a:t>
            </a:r>
          </a:p>
          <a:p>
            <a:r>
              <a:rPr lang="tr-TR" sz="1800" b="1" dirty="0"/>
              <a:t>Ambalajlama</a:t>
            </a:r>
          </a:p>
          <a:p>
            <a:r>
              <a:rPr lang="tr-TR" sz="1800" b="1" dirty="0"/>
              <a:t>Satış sonrası hizmetler</a:t>
            </a:r>
          </a:p>
          <a:p>
            <a:r>
              <a:rPr lang="tr-TR" sz="1800" b="1" dirty="0"/>
              <a:t>Yeni ürün geliştirme</a:t>
            </a:r>
          </a:p>
          <a:p>
            <a:r>
              <a:rPr lang="tr-TR" sz="1800" b="1" dirty="0"/>
              <a:t>Tüketici tercihleri</a:t>
            </a:r>
          </a:p>
          <a:p>
            <a:endParaRPr lang="tr-TR" dirty="0"/>
          </a:p>
        </p:txBody>
      </p:sp>
    </p:spTree>
    <p:extLst>
      <p:ext uri="{BB962C8B-B14F-4D97-AF65-F5344CB8AC3E}">
        <p14:creationId xmlns:p14="http://schemas.microsoft.com/office/powerpoint/2010/main" val="758888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842F4DA0-B43F-4A5A-A3A0-9FE95B47FBA9}"/>
              </a:ext>
            </a:extLst>
          </p:cNvPr>
          <p:cNvSpPr>
            <a:spLocks noGrp="1" noChangeArrowheads="1"/>
          </p:cNvSpPr>
          <p:nvPr>
            <p:ph type="title"/>
          </p:nvPr>
        </p:nvSpPr>
        <p:spPr>
          <a:xfrm>
            <a:off x="1625203" y="1553766"/>
            <a:ext cx="5861447" cy="617934"/>
          </a:xfrm>
        </p:spPr>
        <p:txBody>
          <a:bodyPr>
            <a:noAutofit/>
          </a:bodyPr>
          <a:lstStyle/>
          <a:p>
            <a:pPr eaLnBrk="1" hangingPunct="1">
              <a:defRPr/>
            </a:pPr>
            <a:r>
              <a:rPr lang="tr-TR" sz="2100" b="1" dirty="0">
                <a:solidFill>
                  <a:schemeClr val="tx1"/>
                </a:solidFill>
                <a:latin typeface="Century Gothic" pitchFamily="34" charset="0"/>
              </a:rPr>
              <a:t>Pazarlama Araştırması - Stratejik  Amaçlar</a:t>
            </a:r>
            <a:endParaRPr lang="en-US" sz="2100" b="1" dirty="0">
              <a:solidFill>
                <a:schemeClr val="tx1"/>
              </a:solidFill>
              <a:latin typeface="Century Gothic" pitchFamily="34" charset="0"/>
            </a:endParaRPr>
          </a:p>
        </p:txBody>
      </p:sp>
      <p:sp>
        <p:nvSpPr>
          <p:cNvPr id="5123" name="Rectangle 3">
            <a:extLst>
              <a:ext uri="{FF2B5EF4-FFF2-40B4-BE49-F238E27FC236}">
                <a16:creationId xmlns:a16="http://schemas.microsoft.com/office/drawing/2014/main" id="{67AD6433-C9B9-4062-872A-960872161F11}"/>
              </a:ext>
            </a:extLst>
          </p:cNvPr>
          <p:cNvSpPr>
            <a:spLocks noGrp="1" noChangeArrowheads="1"/>
          </p:cNvSpPr>
          <p:nvPr>
            <p:ph type="body" idx="1"/>
          </p:nvPr>
        </p:nvSpPr>
        <p:spPr/>
        <p:txBody>
          <a:bodyPr/>
          <a:lstStyle/>
          <a:p>
            <a:pPr eaLnBrk="1" hangingPunct="1">
              <a:buFont typeface="Wingdings" panose="05000000000000000000" pitchFamily="2" charset="2"/>
              <a:buNone/>
            </a:pPr>
            <a:endParaRPr lang="tr-TR" altLang="tr-TR" dirty="0"/>
          </a:p>
          <a:p>
            <a:r>
              <a:rPr lang="tr-TR" altLang="tr-TR" sz="1800" b="1" dirty="0">
                <a:latin typeface="Century Gothic" panose="020B0502020202020204" pitchFamily="34" charset="0"/>
              </a:rPr>
              <a:t>Fırsatların belirlenmesi  ve yönetilmesi</a:t>
            </a:r>
          </a:p>
          <a:p>
            <a:pPr eaLnBrk="1" hangingPunct="1">
              <a:buFont typeface="Wingdings" panose="05000000000000000000" pitchFamily="2" charset="2"/>
              <a:buNone/>
            </a:pPr>
            <a:endParaRPr lang="tr-TR" altLang="tr-TR" sz="1800" b="1" dirty="0">
              <a:latin typeface="Century Gothic" panose="020B0502020202020204" pitchFamily="34" charset="0"/>
            </a:endParaRPr>
          </a:p>
          <a:p>
            <a:r>
              <a:rPr lang="tr-TR" altLang="tr-TR" sz="1800" b="1" dirty="0">
                <a:latin typeface="Century Gothic" panose="020B0502020202020204" pitchFamily="34" charset="0"/>
              </a:rPr>
              <a:t>Risklerin belirlenmesi ve yönetilmesi</a:t>
            </a:r>
          </a:p>
          <a:p>
            <a:pPr eaLnBrk="1" hangingPunct="1">
              <a:buFont typeface="Wingdings" panose="05000000000000000000" pitchFamily="2" charset="2"/>
              <a:buNone/>
            </a:pPr>
            <a:endParaRPr lang="tr-TR" altLang="tr-TR" b="1" dirty="0">
              <a:latin typeface="Century Gothic" panose="020B0502020202020204" pitchFamily="34" charset="0"/>
            </a:endParaRPr>
          </a:p>
          <a:p>
            <a:pPr eaLnBrk="1" hangingPunct="1">
              <a:buFont typeface="Wingdings" panose="05000000000000000000" pitchFamily="2" charset="2"/>
              <a:buNone/>
            </a:pPr>
            <a:endParaRPr lang="en-US" altLang="tr-TR" b="1" dirty="0">
              <a:latin typeface="Century Gothic" panose="020B0502020202020204" pitchFamily="34" charset="0"/>
            </a:endParaRPr>
          </a:p>
        </p:txBody>
      </p:sp>
    </p:spTree>
    <p:extLst>
      <p:ext uri="{BB962C8B-B14F-4D97-AF65-F5344CB8AC3E}">
        <p14:creationId xmlns:p14="http://schemas.microsoft.com/office/powerpoint/2010/main" val="3009131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443DAF60-72E0-429A-B266-863263A528C8}"/>
              </a:ext>
            </a:extLst>
          </p:cNvPr>
          <p:cNvSpPr>
            <a:spLocks noGrp="1" noChangeArrowheads="1"/>
          </p:cNvSpPr>
          <p:nvPr>
            <p:ph type="title"/>
          </p:nvPr>
        </p:nvSpPr>
        <p:spPr>
          <a:xfrm>
            <a:off x="1625203" y="1500187"/>
            <a:ext cx="5861447" cy="671513"/>
          </a:xfrm>
        </p:spPr>
        <p:txBody>
          <a:bodyPr>
            <a:normAutofit fontScale="90000"/>
          </a:bodyPr>
          <a:lstStyle/>
          <a:p>
            <a:pPr eaLnBrk="1" hangingPunct="1">
              <a:defRPr/>
            </a:pPr>
            <a:r>
              <a:rPr lang="tr-TR" b="1" dirty="0">
                <a:solidFill>
                  <a:schemeClr val="tx1"/>
                </a:solidFill>
                <a:latin typeface="Century Gothic" pitchFamily="34" charset="0"/>
              </a:rPr>
              <a:t>Pazarlama Araştırması -  Gerekçeler</a:t>
            </a:r>
            <a:endParaRPr lang="en-US" b="1" dirty="0">
              <a:solidFill>
                <a:schemeClr val="tx1"/>
              </a:solidFill>
              <a:latin typeface="Century Gothic" pitchFamily="34" charset="0"/>
            </a:endParaRPr>
          </a:p>
        </p:txBody>
      </p:sp>
      <p:sp>
        <p:nvSpPr>
          <p:cNvPr id="97283" name="Rectangle 3">
            <a:extLst>
              <a:ext uri="{FF2B5EF4-FFF2-40B4-BE49-F238E27FC236}">
                <a16:creationId xmlns:a16="http://schemas.microsoft.com/office/drawing/2014/main" id="{41BB9134-2F0C-468E-8627-6F3C0D2FBA85}"/>
              </a:ext>
            </a:extLst>
          </p:cNvPr>
          <p:cNvSpPr>
            <a:spLocks noGrp="1" noChangeArrowheads="1"/>
          </p:cNvSpPr>
          <p:nvPr>
            <p:ph type="body" idx="1"/>
          </p:nvPr>
        </p:nvSpPr>
        <p:spPr>
          <a:xfrm>
            <a:off x="1571625" y="2625328"/>
            <a:ext cx="5915025" cy="2803922"/>
          </a:xfrm>
        </p:spPr>
        <p:txBody>
          <a:bodyPr/>
          <a:lstStyle/>
          <a:p>
            <a:pPr eaLnBrk="1" hangingPunct="1">
              <a:buFont typeface="Wingdings" panose="05000000000000000000" pitchFamily="2" charset="2"/>
              <a:buNone/>
              <a:defRPr/>
            </a:pPr>
            <a:r>
              <a:rPr lang="tr-TR" sz="1800" b="1" dirty="0">
                <a:latin typeface="Century Gothic" pitchFamily="34" charset="0"/>
              </a:rPr>
              <a:t>Pazar potansiyelinin belirlenmesi- </a:t>
            </a:r>
          </a:p>
          <a:p>
            <a:pPr eaLnBrk="1" hangingPunct="1">
              <a:buFont typeface="Wingdings" panose="05000000000000000000" pitchFamily="2" charset="2"/>
              <a:buChar char="§"/>
              <a:defRPr/>
            </a:pPr>
            <a:r>
              <a:rPr lang="tr-TR" sz="1800" b="1" dirty="0">
                <a:latin typeface="Century Gothic" pitchFamily="34" charset="0"/>
              </a:rPr>
              <a:t>Hedef pazarın çekiciliğinin gözden geçirilmesidir.  </a:t>
            </a:r>
          </a:p>
          <a:p>
            <a:pPr eaLnBrk="1" hangingPunct="1">
              <a:buFont typeface="Wingdings" panose="05000000000000000000" pitchFamily="2" charset="2"/>
              <a:buNone/>
              <a:defRPr/>
            </a:pPr>
            <a:endParaRPr lang="tr-TR" sz="1800" b="1" dirty="0">
              <a:latin typeface="Century Gothic" pitchFamily="34" charset="0"/>
            </a:endParaRPr>
          </a:p>
          <a:p>
            <a:pPr eaLnBrk="1" hangingPunct="1">
              <a:buFont typeface="Wingdings" panose="05000000000000000000" pitchFamily="2" charset="2"/>
              <a:buNone/>
              <a:defRPr/>
            </a:pPr>
            <a:r>
              <a:rPr lang="tr-TR" sz="1800" b="1" dirty="0">
                <a:latin typeface="Century Gothic" pitchFamily="34" charset="0"/>
              </a:rPr>
              <a:t>Pazarın değerlendirilmesi-</a:t>
            </a:r>
          </a:p>
          <a:p>
            <a:pPr eaLnBrk="1" hangingPunct="1">
              <a:buFont typeface="Wingdings" panose="05000000000000000000" pitchFamily="2" charset="2"/>
              <a:buChar char="§"/>
              <a:defRPr/>
            </a:pPr>
            <a:r>
              <a:rPr lang="tr-TR" sz="1800" b="1" dirty="0">
                <a:latin typeface="Century Gothic" pitchFamily="34" charset="0"/>
              </a:rPr>
              <a:t>Hedef pazarın ürüne yönelik davranışının belirlenmesidir.</a:t>
            </a:r>
          </a:p>
          <a:p>
            <a:pPr eaLnBrk="1" hangingPunct="1">
              <a:buFont typeface="Wingdings" panose="05000000000000000000" pitchFamily="2" charset="2"/>
              <a:buNone/>
              <a:defRPr/>
            </a:pPr>
            <a:endParaRPr lang="en-US" b="1" dirty="0">
              <a:latin typeface="Century Gothic" pitchFamily="34" charset="0"/>
            </a:endParaRPr>
          </a:p>
        </p:txBody>
      </p:sp>
    </p:spTree>
    <p:extLst>
      <p:ext uri="{BB962C8B-B14F-4D97-AF65-F5344CB8AC3E}">
        <p14:creationId xmlns:p14="http://schemas.microsoft.com/office/powerpoint/2010/main" val="935422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D196EA0D-E4D8-417F-B8D9-0EBEADA04084}"/>
              </a:ext>
            </a:extLst>
          </p:cNvPr>
          <p:cNvSpPr>
            <a:spLocks noGrp="1" noChangeArrowheads="1"/>
          </p:cNvSpPr>
          <p:nvPr>
            <p:ph type="title"/>
          </p:nvPr>
        </p:nvSpPr>
        <p:spPr>
          <a:xfrm>
            <a:off x="1625203" y="1393032"/>
            <a:ext cx="5861447" cy="778669"/>
          </a:xfrm>
        </p:spPr>
        <p:txBody>
          <a:bodyPr>
            <a:normAutofit/>
          </a:bodyPr>
          <a:lstStyle/>
          <a:p>
            <a:pPr eaLnBrk="1" hangingPunct="1">
              <a:defRPr/>
            </a:pPr>
            <a:r>
              <a:rPr lang="tr-TR" sz="2100" b="1" dirty="0">
                <a:solidFill>
                  <a:schemeClr val="tx1"/>
                </a:solidFill>
                <a:latin typeface="Century Gothic" pitchFamily="34" charset="0"/>
              </a:rPr>
              <a:t>Pazarlama Araştırması -  Kapsam Çerçevesi</a:t>
            </a:r>
            <a:endParaRPr lang="en-US" sz="2100" b="1" dirty="0">
              <a:solidFill>
                <a:schemeClr val="tx1"/>
              </a:solidFill>
              <a:latin typeface="Century Gothic" pitchFamily="34" charset="0"/>
            </a:endParaRPr>
          </a:p>
        </p:txBody>
      </p:sp>
      <p:sp>
        <p:nvSpPr>
          <p:cNvPr id="97283" name="Rectangle 3">
            <a:extLst>
              <a:ext uri="{FF2B5EF4-FFF2-40B4-BE49-F238E27FC236}">
                <a16:creationId xmlns:a16="http://schemas.microsoft.com/office/drawing/2014/main" id="{1806E67F-6D91-4574-BB8F-8AC49DCF570E}"/>
              </a:ext>
            </a:extLst>
          </p:cNvPr>
          <p:cNvSpPr>
            <a:spLocks noGrp="1" noChangeArrowheads="1"/>
          </p:cNvSpPr>
          <p:nvPr>
            <p:ph type="body" idx="1"/>
          </p:nvPr>
        </p:nvSpPr>
        <p:spPr>
          <a:xfrm>
            <a:off x="1678782" y="2518173"/>
            <a:ext cx="5807869" cy="2911078"/>
          </a:xfrm>
        </p:spPr>
        <p:txBody>
          <a:bodyPr>
            <a:normAutofit/>
          </a:bodyPr>
          <a:lstStyle/>
          <a:p>
            <a:pPr eaLnBrk="1" hangingPunct="1"/>
            <a:r>
              <a:rPr lang="tr-TR" altLang="tr-TR" sz="1800" b="1" dirty="0">
                <a:latin typeface="Century Gothic" panose="020B0502020202020204" pitchFamily="34" charset="0"/>
              </a:rPr>
              <a:t>Müşteri (bireysel - kurumsal)</a:t>
            </a:r>
          </a:p>
          <a:p>
            <a:pPr eaLnBrk="1" hangingPunct="1"/>
            <a:r>
              <a:rPr lang="tr-TR" altLang="tr-TR" sz="1800" b="1" dirty="0">
                <a:latin typeface="Century Gothic" panose="020B0502020202020204" pitchFamily="34" charset="0"/>
              </a:rPr>
              <a:t>Rekabet</a:t>
            </a:r>
          </a:p>
          <a:p>
            <a:pPr eaLnBrk="1" hangingPunct="1"/>
            <a:r>
              <a:rPr lang="tr-TR" altLang="tr-TR" sz="1800" b="1" dirty="0">
                <a:latin typeface="Century Gothic" panose="020B0502020202020204" pitchFamily="34" charset="0"/>
              </a:rPr>
              <a:t>Ürün </a:t>
            </a:r>
          </a:p>
          <a:p>
            <a:pPr eaLnBrk="1" hangingPunct="1"/>
            <a:r>
              <a:rPr lang="tr-TR" altLang="tr-TR" sz="1800" b="1" dirty="0">
                <a:latin typeface="Century Gothic" panose="020B0502020202020204" pitchFamily="34" charset="0"/>
              </a:rPr>
              <a:t>Fiyat</a:t>
            </a:r>
          </a:p>
          <a:p>
            <a:pPr eaLnBrk="1" hangingPunct="1"/>
            <a:r>
              <a:rPr lang="tr-TR" altLang="tr-TR" sz="1800" b="1" dirty="0">
                <a:latin typeface="Century Gothic" panose="020B0502020202020204" pitchFamily="34" charset="0"/>
              </a:rPr>
              <a:t>Dağıtım kanalları</a:t>
            </a:r>
          </a:p>
          <a:p>
            <a:pPr eaLnBrk="1" hangingPunct="1"/>
            <a:r>
              <a:rPr lang="tr-TR" altLang="tr-TR" sz="1800" b="1" dirty="0">
                <a:latin typeface="Century Gothic" panose="020B0502020202020204" pitchFamily="34" charset="0"/>
              </a:rPr>
              <a:t>Promosyon</a:t>
            </a:r>
            <a:endParaRPr lang="en-US" altLang="tr-TR" sz="1800" b="1" dirty="0">
              <a:latin typeface="Century Gothic" panose="020B0502020202020204" pitchFamily="34" charset="0"/>
            </a:endParaRPr>
          </a:p>
        </p:txBody>
      </p:sp>
    </p:spTree>
    <p:extLst>
      <p:ext uri="{BB962C8B-B14F-4D97-AF65-F5344CB8AC3E}">
        <p14:creationId xmlns:p14="http://schemas.microsoft.com/office/powerpoint/2010/main" val="370789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87D4C267-AFAD-4770-95FB-697A69163AC0}"/>
              </a:ext>
            </a:extLst>
          </p:cNvPr>
          <p:cNvSpPr>
            <a:spLocks noGrp="1" noChangeArrowheads="1"/>
          </p:cNvSpPr>
          <p:nvPr>
            <p:ph type="title"/>
          </p:nvPr>
        </p:nvSpPr>
        <p:spPr>
          <a:xfrm>
            <a:off x="1143000" y="1446611"/>
            <a:ext cx="6000750" cy="435769"/>
          </a:xfrm>
        </p:spPr>
        <p:txBody>
          <a:bodyPr>
            <a:normAutofit/>
          </a:bodyPr>
          <a:lstStyle/>
          <a:p>
            <a:pPr eaLnBrk="1" hangingPunct="1">
              <a:defRPr/>
            </a:pPr>
            <a:r>
              <a:rPr lang="tr-TR" sz="2100" b="1" dirty="0">
                <a:solidFill>
                  <a:schemeClr val="tx1"/>
                </a:solidFill>
                <a:latin typeface="Century Gothic" pitchFamily="34" charset="0"/>
              </a:rPr>
              <a:t>Pazarlama Araştırması - “Araştırma Deseni” </a:t>
            </a:r>
          </a:p>
        </p:txBody>
      </p:sp>
      <p:sp>
        <p:nvSpPr>
          <p:cNvPr id="80899" name="Rectangle 3">
            <a:extLst>
              <a:ext uri="{FF2B5EF4-FFF2-40B4-BE49-F238E27FC236}">
                <a16:creationId xmlns:a16="http://schemas.microsoft.com/office/drawing/2014/main" id="{A385A19D-A20D-4104-94B6-F736DB493732}"/>
              </a:ext>
            </a:extLst>
          </p:cNvPr>
          <p:cNvSpPr>
            <a:spLocks noGrp="1" noChangeArrowheads="1"/>
          </p:cNvSpPr>
          <p:nvPr>
            <p:ph type="body" idx="1"/>
          </p:nvPr>
        </p:nvSpPr>
        <p:spPr>
          <a:xfrm>
            <a:off x="1625203" y="2411016"/>
            <a:ext cx="5861447" cy="3018234"/>
          </a:xfrm>
        </p:spPr>
        <p:txBody>
          <a:bodyPr/>
          <a:lstStyle/>
          <a:p>
            <a:pPr eaLnBrk="1" hangingPunct="1">
              <a:lnSpc>
                <a:spcPct val="90000"/>
              </a:lnSpc>
              <a:defRPr/>
            </a:pPr>
            <a:r>
              <a:rPr lang="tr-TR" sz="1800" b="1" dirty="0">
                <a:latin typeface="Century Gothic" pitchFamily="34" charset="0"/>
              </a:rPr>
              <a:t>Ne tür bilgilere gereksinimim var?</a:t>
            </a:r>
          </a:p>
          <a:p>
            <a:pPr eaLnBrk="1" hangingPunct="1">
              <a:lnSpc>
                <a:spcPct val="90000"/>
              </a:lnSpc>
              <a:defRPr/>
            </a:pPr>
            <a:r>
              <a:rPr lang="tr-TR" sz="1800" b="1" dirty="0">
                <a:latin typeface="Century Gothic" pitchFamily="34" charset="0"/>
              </a:rPr>
              <a:t>Gerekli bilgiler nerelerden elde edilebilir? (bilgilerin kaynağı ve bulunabilirlik durumu)</a:t>
            </a:r>
          </a:p>
          <a:p>
            <a:pPr eaLnBrk="1" hangingPunct="1">
              <a:lnSpc>
                <a:spcPct val="90000"/>
              </a:lnSpc>
              <a:defRPr/>
            </a:pPr>
            <a:r>
              <a:rPr lang="tr-TR" sz="1800" b="1" dirty="0">
                <a:latin typeface="Century Gothic" pitchFamily="34" charset="0"/>
              </a:rPr>
              <a:t>Bilgiler hangi süreç izlenerek toplanacak? (hangi yöntem ve teknikler kullanılacak)</a:t>
            </a:r>
          </a:p>
          <a:p>
            <a:pPr eaLnBrk="1" hangingPunct="1">
              <a:lnSpc>
                <a:spcPct val="90000"/>
              </a:lnSpc>
              <a:buFont typeface="Wingdings" panose="05000000000000000000" pitchFamily="2" charset="2"/>
              <a:buNone/>
              <a:defRPr/>
            </a:pPr>
            <a:endParaRPr lang="tr-TR" b="1" dirty="0">
              <a:latin typeface="Century Gothic" pitchFamily="34" charset="0"/>
            </a:endParaRPr>
          </a:p>
        </p:txBody>
      </p:sp>
    </p:spTree>
    <p:extLst>
      <p:ext uri="{BB962C8B-B14F-4D97-AF65-F5344CB8AC3E}">
        <p14:creationId xmlns:p14="http://schemas.microsoft.com/office/powerpoint/2010/main" val="2612884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1A63B17C-FBE6-481F-AF6D-9028C68C6564}"/>
              </a:ext>
            </a:extLst>
          </p:cNvPr>
          <p:cNvSpPr>
            <a:spLocks noGrp="1" noChangeArrowheads="1"/>
          </p:cNvSpPr>
          <p:nvPr>
            <p:ph type="title"/>
          </p:nvPr>
        </p:nvSpPr>
        <p:spPr>
          <a:xfrm>
            <a:off x="1303736" y="1500187"/>
            <a:ext cx="5897165" cy="328613"/>
          </a:xfrm>
        </p:spPr>
        <p:txBody>
          <a:bodyPr>
            <a:noAutofit/>
          </a:bodyPr>
          <a:lstStyle/>
          <a:p>
            <a:pPr eaLnBrk="1" hangingPunct="1">
              <a:defRPr/>
            </a:pPr>
            <a:r>
              <a:rPr lang="tr-TR" sz="2100" b="1" dirty="0">
                <a:solidFill>
                  <a:schemeClr val="tx1"/>
                </a:solidFill>
                <a:latin typeface="Century Gothic" pitchFamily="34" charset="0"/>
              </a:rPr>
              <a:t>Pazarlama Araştırması -  Aşamalar</a:t>
            </a:r>
          </a:p>
        </p:txBody>
      </p:sp>
      <p:sp>
        <p:nvSpPr>
          <p:cNvPr id="79875" name="Rectangle 3">
            <a:extLst>
              <a:ext uri="{FF2B5EF4-FFF2-40B4-BE49-F238E27FC236}">
                <a16:creationId xmlns:a16="http://schemas.microsoft.com/office/drawing/2014/main" id="{97F7B83A-D572-4FFD-857A-318C5983BBDF}"/>
              </a:ext>
            </a:extLst>
          </p:cNvPr>
          <p:cNvSpPr>
            <a:spLocks noGrp="1" noChangeArrowheads="1"/>
          </p:cNvSpPr>
          <p:nvPr>
            <p:ph type="body" idx="1"/>
          </p:nvPr>
        </p:nvSpPr>
        <p:spPr>
          <a:xfrm>
            <a:off x="1571625" y="2411016"/>
            <a:ext cx="5915025" cy="3018234"/>
          </a:xfrm>
        </p:spPr>
        <p:txBody>
          <a:bodyPr/>
          <a:lstStyle/>
          <a:p>
            <a:pPr eaLnBrk="1" hangingPunct="1"/>
            <a:r>
              <a:rPr lang="tr-TR" altLang="tr-TR" sz="1800" b="1" dirty="0">
                <a:latin typeface="Century Gothic" panose="020B0502020202020204" pitchFamily="34" charset="0"/>
              </a:rPr>
              <a:t>Durum analizi</a:t>
            </a:r>
          </a:p>
          <a:p>
            <a:pPr eaLnBrk="1" hangingPunct="1"/>
            <a:r>
              <a:rPr lang="tr-TR" altLang="tr-TR" sz="1800" b="1" dirty="0">
                <a:latin typeface="Century Gothic" panose="020B0502020202020204" pitchFamily="34" charset="0"/>
              </a:rPr>
              <a:t>Araştırmanın planlanması</a:t>
            </a:r>
          </a:p>
          <a:p>
            <a:pPr eaLnBrk="1" hangingPunct="1"/>
            <a:r>
              <a:rPr lang="tr-TR" altLang="tr-TR" sz="1800" b="1" dirty="0">
                <a:latin typeface="Century Gothic" panose="020B0502020202020204" pitchFamily="34" charset="0"/>
              </a:rPr>
              <a:t>Gerekli verilerin toplanması</a:t>
            </a:r>
          </a:p>
          <a:p>
            <a:pPr eaLnBrk="1" hangingPunct="1"/>
            <a:r>
              <a:rPr lang="tr-TR" altLang="tr-TR" sz="1800" b="1" dirty="0">
                <a:latin typeface="Century Gothic" panose="020B0502020202020204" pitchFamily="34" charset="0"/>
              </a:rPr>
              <a:t>Tablo haline getirilmesi</a:t>
            </a:r>
          </a:p>
          <a:p>
            <a:pPr eaLnBrk="1" hangingPunct="1"/>
            <a:r>
              <a:rPr lang="tr-TR" altLang="tr-TR" sz="1800" b="1" dirty="0">
                <a:latin typeface="Century Gothic" panose="020B0502020202020204" pitchFamily="34" charset="0"/>
              </a:rPr>
              <a:t>Değerlendirme ve yorumlama</a:t>
            </a:r>
          </a:p>
          <a:p>
            <a:pPr eaLnBrk="1" hangingPunct="1"/>
            <a:r>
              <a:rPr lang="tr-TR" altLang="tr-TR" sz="1800" b="1" dirty="0">
                <a:latin typeface="Century Gothic" panose="020B0502020202020204" pitchFamily="34" charset="0"/>
              </a:rPr>
              <a:t>Raporların düzenlenmesi</a:t>
            </a:r>
          </a:p>
          <a:p>
            <a:pPr eaLnBrk="1" hangingPunct="1">
              <a:buFont typeface="Wingdings" panose="05000000000000000000" pitchFamily="2" charset="2"/>
              <a:buNone/>
            </a:pPr>
            <a:endParaRPr lang="tr-TR" altLang="tr-TR" b="1" dirty="0">
              <a:latin typeface="Century Gothic" panose="020B0502020202020204" pitchFamily="34" charset="0"/>
            </a:endParaRPr>
          </a:p>
          <a:p>
            <a:pPr eaLnBrk="1" hangingPunct="1">
              <a:buFont typeface="Wingdings" panose="05000000000000000000" pitchFamily="2" charset="2"/>
              <a:buNone/>
            </a:pPr>
            <a:endParaRPr lang="tr-TR" altLang="tr-TR" b="1" dirty="0">
              <a:latin typeface="Century Gothic" panose="020B0502020202020204" pitchFamily="34" charset="0"/>
            </a:endParaRPr>
          </a:p>
        </p:txBody>
      </p:sp>
    </p:spTree>
    <p:extLst>
      <p:ext uri="{BB962C8B-B14F-4D97-AF65-F5344CB8AC3E}">
        <p14:creationId xmlns:p14="http://schemas.microsoft.com/office/powerpoint/2010/main" val="1885801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8594" name="Rectangle 2">
            <a:extLst>
              <a:ext uri="{FF2B5EF4-FFF2-40B4-BE49-F238E27FC236}">
                <a16:creationId xmlns:a16="http://schemas.microsoft.com/office/drawing/2014/main" id="{2D3B9EF2-9656-4A73-BAA3-138FED5057E0}"/>
              </a:ext>
            </a:extLst>
          </p:cNvPr>
          <p:cNvSpPr>
            <a:spLocks noGrp="1" noChangeArrowheads="1"/>
          </p:cNvSpPr>
          <p:nvPr>
            <p:ph type="ctrTitle"/>
          </p:nvPr>
        </p:nvSpPr>
        <p:spPr>
          <a:xfrm>
            <a:off x="1763317" y="2197198"/>
            <a:ext cx="6179344" cy="2142632"/>
          </a:xfrm>
        </p:spPr>
        <p:txBody>
          <a:bodyPr>
            <a:normAutofit/>
          </a:bodyPr>
          <a:lstStyle/>
          <a:p>
            <a:pPr eaLnBrk="1" hangingPunct="1">
              <a:defRPr/>
            </a:pPr>
            <a:r>
              <a:rPr lang="tr-TR" sz="2100" b="1" dirty="0">
                <a:solidFill>
                  <a:schemeClr val="tx1"/>
                </a:solidFill>
                <a:latin typeface="Century Gothic" pitchFamily="34" charset="0"/>
              </a:rPr>
              <a:t>KRİTİK BAŞARI UNSURU: </a:t>
            </a:r>
            <a:br>
              <a:rPr lang="tr-TR" sz="2100" b="1" dirty="0">
                <a:solidFill>
                  <a:schemeClr val="tx1"/>
                </a:solidFill>
                <a:latin typeface="Century Gothic" pitchFamily="34" charset="0"/>
              </a:rPr>
            </a:br>
            <a:r>
              <a:rPr lang="tr-TR" sz="2100" b="1" dirty="0">
                <a:solidFill>
                  <a:schemeClr val="tx1"/>
                </a:solidFill>
                <a:latin typeface="Century Gothic" pitchFamily="34" charset="0"/>
              </a:rPr>
              <a:t/>
            </a:r>
            <a:br>
              <a:rPr lang="tr-TR" sz="2100" b="1" dirty="0">
                <a:solidFill>
                  <a:schemeClr val="tx1"/>
                </a:solidFill>
                <a:latin typeface="Century Gothic" pitchFamily="34" charset="0"/>
              </a:rPr>
            </a:br>
            <a:r>
              <a:rPr lang="tr-TR" sz="2100" b="1" dirty="0">
                <a:solidFill>
                  <a:schemeClr val="tx1"/>
                </a:solidFill>
                <a:latin typeface="Century Gothic" pitchFamily="34" charset="0"/>
              </a:rPr>
              <a:t/>
            </a:r>
            <a:br>
              <a:rPr lang="tr-TR" sz="2100" b="1" dirty="0">
                <a:solidFill>
                  <a:schemeClr val="tx1"/>
                </a:solidFill>
                <a:latin typeface="Century Gothic" pitchFamily="34" charset="0"/>
              </a:rPr>
            </a:br>
            <a:r>
              <a:rPr lang="tr-TR" sz="2100" b="1" dirty="0">
                <a:solidFill>
                  <a:schemeClr val="tx1"/>
                </a:solidFill>
                <a:latin typeface="Century Gothic" pitchFamily="34" charset="0"/>
              </a:rPr>
              <a:t>KARARLAR “KANAAT” DEĞİL, “</a:t>
            </a:r>
            <a:r>
              <a:rPr lang="tr-TR" sz="2100" b="1" dirty="0">
                <a:solidFill>
                  <a:srgbClr val="C00000"/>
                </a:solidFill>
                <a:latin typeface="Century Gothic" pitchFamily="34" charset="0"/>
              </a:rPr>
              <a:t>KANIT</a:t>
            </a:r>
            <a:r>
              <a:rPr lang="tr-TR" sz="2100" b="1" dirty="0">
                <a:solidFill>
                  <a:schemeClr val="tx1"/>
                </a:solidFill>
                <a:latin typeface="Century Gothic" pitchFamily="34" charset="0"/>
              </a:rPr>
              <a:t>” TABANLI OLMALIDIR</a:t>
            </a:r>
            <a:endParaRPr lang="en-US" sz="2100" b="1" dirty="0">
              <a:solidFill>
                <a:schemeClr val="tx1"/>
              </a:solidFill>
              <a:latin typeface="Century Gothic" pitchFamily="34" charset="0"/>
            </a:endParaRPr>
          </a:p>
        </p:txBody>
      </p:sp>
      <p:sp>
        <p:nvSpPr>
          <p:cNvPr id="10243" name="Rectangle 3">
            <a:extLst>
              <a:ext uri="{FF2B5EF4-FFF2-40B4-BE49-F238E27FC236}">
                <a16:creationId xmlns:a16="http://schemas.microsoft.com/office/drawing/2014/main" id="{AB956184-703B-4751-B83C-884B317E7E5B}"/>
              </a:ext>
            </a:extLst>
          </p:cNvPr>
          <p:cNvSpPr>
            <a:spLocks noGrp="1" noChangeArrowheads="1"/>
          </p:cNvSpPr>
          <p:nvPr>
            <p:ph type="subTitle" idx="1"/>
          </p:nvPr>
        </p:nvSpPr>
        <p:spPr/>
        <p:txBody>
          <a:bodyPr/>
          <a:lstStyle/>
          <a:p>
            <a:pPr eaLnBrk="1" hangingPunct="1"/>
            <a:r>
              <a:rPr lang="tr-TR" altLang="tr-TR"/>
              <a:t>                          </a:t>
            </a:r>
            <a:endParaRPr lang="en-US" altLang="tr-TR"/>
          </a:p>
        </p:txBody>
      </p:sp>
    </p:spTree>
    <p:extLst>
      <p:ext uri="{BB962C8B-B14F-4D97-AF65-F5344CB8AC3E}">
        <p14:creationId xmlns:p14="http://schemas.microsoft.com/office/powerpoint/2010/main" val="321902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id="{15CED6E9-B443-429B-BCC0-A9D92ECE3E63}"/>
              </a:ext>
            </a:extLst>
          </p:cNvPr>
          <p:cNvSpPr>
            <a:spLocks noGrp="1" noChangeArrowheads="1"/>
          </p:cNvSpPr>
          <p:nvPr>
            <p:ph type="title"/>
          </p:nvPr>
        </p:nvSpPr>
        <p:spPr/>
        <p:txBody>
          <a:bodyPr>
            <a:normAutofit/>
          </a:bodyPr>
          <a:lstStyle/>
          <a:p>
            <a:pPr eaLnBrk="1" hangingPunct="1">
              <a:defRPr/>
            </a:pPr>
            <a:r>
              <a:rPr lang="tr-TR" sz="2100" b="1" dirty="0">
                <a:solidFill>
                  <a:schemeClr val="tx1"/>
                </a:solidFill>
                <a:latin typeface="Century Gothic" pitchFamily="34" charset="0"/>
              </a:rPr>
              <a:t>“Kanıt” Deyince…</a:t>
            </a:r>
            <a:endParaRPr lang="en-US" sz="2100" b="1" dirty="0">
              <a:solidFill>
                <a:schemeClr val="tx1"/>
              </a:solidFill>
              <a:latin typeface="Century Gothic" pitchFamily="34" charset="0"/>
            </a:endParaRPr>
          </a:p>
        </p:txBody>
      </p:sp>
      <p:sp>
        <p:nvSpPr>
          <p:cNvPr id="240643" name="Rectangle 3">
            <a:extLst>
              <a:ext uri="{FF2B5EF4-FFF2-40B4-BE49-F238E27FC236}">
                <a16:creationId xmlns:a16="http://schemas.microsoft.com/office/drawing/2014/main" id="{FD097FC8-1B23-4D93-93FD-6C2C9E6D9D64}"/>
              </a:ext>
            </a:extLst>
          </p:cNvPr>
          <p:cNvSpPr>
            <a:spLocks noGrp="1" noChangeArrowheads="1"/>
          </p:cNvSpPr>
          <p:nvPr>
            <p:ph type="body" idx="1"/>
          </p:nvPr>
        </p:nvSpPr>
        <p:spPr>
          <a:xfrm>
            <a:off x="1656161" y="2619375"/>
            <a:ext cx="5830490" cy="2809875"/>
          </a:xfrm>
        </p:spPr>
        <p:txBody>
          <a:bodyPr>
            <a:normAutofit/>
          </a:bodyPr>
          <a:lstStyle/>
          <a:p>
            <a:pPr eaLnBrk="1" hangingPunct="1"/>
            <a:r>
              <a:rPr lang="tr-TR" altLang="tr-TR" sz="1800" b="1" dirty="0">
                <a:latin typeface="Century Gothic" panose="020B0502020202020204" pitchFamily="34" charset="0"/>
              </a:rPr>
              <a:t>Veri</a:t>
            </a:r>
          </a:p>
          <a:p>
            <a:pPr eaLnBrk="1" hangingPunct="1"/>
            <a:endParaRPr lang="tr-TR" altLang="tr-TR" sz="1800" b="1" dirty="0">
              <a:latin typeface="Century Gothic" panose="020B0502020202020204" pitchFamily="34" charset="0"/>
            </a:endParaRPr>
          </a:p>
          <a:p>
            <a:pPr eaLnBrk="1" hangingPunct="1"/>
            <a:r>
              <a:rPr lang="tr-TR" altLang="tr-TR" sz="1800" b="1" dirty="0">
                <a:latin typeface="Century Gothic" panose="020B0502020202020204" pitchFamily="34" charset="0"/>
              </a:rPr>
              <a:t>Bilgi</a:t>
            </a:r>
          </a:p>
          <a:p>
            <a:pPr eaLnBrk="1" hangingPunct="1"/>
            <a:endParaRPr lang="tr-TR" altLang="tr-TR" sz="1800" b="1" dirty="0">
              <a:latin typeface="Century Gothic" panose="020B0502020202020204" pitchFamily="34" charset="0"/>
            </a:endParaRPr>
          </a:p>
          <a:p>
            <a:pPr eaLnBrk="1" hangingPunct="1"/>
            <a:r>
              <a:rPr lang="tr-TR" altLang="tr-TR" sz="1800" b="1" dirty="0">
                <a:latin typeface="Century Gothic" panose="020B0502020202020204" pitchFamily="34" charset="0"/>
              </a:rPr>
              <a:t>İstatistiksel bulgu</a:t>
            </a:r>
          </a:p>
          <a:p>
            <a:pPr marL="0" indent="0">
              <a:buNone/>
            </a:pPr>
            <a:endParaRPr lang="tr-TR" altLang="tr-TR" sz="1800" b="1" dirty="0">
              <a:latin typeface="Century Gothic" panose="020B0502020202020204" pitchFamily="34" charset="0"/>
            </a:endParaRPr>
          </a:p>
          <a:p>
            <a:pPr marL="0" indent="0">
              <a:buNone/>
            </a:pPr>
            <a:endParaRPr lang="tr-TR" altLang="tr-TR" sz="1800" b="1" dirty="0">
              <a:latin typeface="Century Gothic" panose="020B0502020202020204" pitchFamily="34" charset="0"/>
            </a:endParaRPr>
          </a:p>
        </p:txBody>
      </p:sp>
    </p:spTree>
    <p:extLst>
      <p:ext uri="{BB962C8B-B14F-4D97-AF65-F5344CB8AC3E}">
        <p14:creationId xmlns:p14="http://schemas.microsoft.com/office/powerpoint/2010/main" val="2558279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2690" name="Rectangle 2">
            <a:extLst>
              <a:ext uri="{FF2B5EF4-FFF2-40B4-BE49-F238E27FC236}">
                <a16:creationId xmlns:a16="http://schemas.microsoft.com/office/drawing/2014/main" id="{81562991-2278-4C1A-B00F-1F5ADCBC32A4}"/>
              </a:ext>
            </a:extLst>
          </p:cNvPr>
          <p:cNvSpPr>
            <a:spLocks noGrp="1" noChangeArrowheads="1"/>
          </p:cNvSpPr>
          <p:nvPr>
            <p:ph type="title"/>
          </p:nvPr>
        </p:nvSpPr>
        <p:spPr/>
        <p:txBody>
          <a:bodyPr>
            <a:normAutofit/>
          </a:bodyPr>
          <a:lstStyle/>
          <a:p>
            <a:pPr eaLnBrk="1" hangingPunct="1">
              <a:defRPr/>
            </a:pPr>
            <a:r>
              <a:rPr lang="tr-TR" sz="2100" b="1" dirty="0">
                <a:solidFill>
                  <a:schemeClr val="tx1"/>
                </a:solidFill>
                <a:latin typeface="Century Gothic" pitchFamily="34" charset="0"/>
              </a:rPr>
              <a:t>“Kanıt”</a:t>
            </a:r>
            <a:endParaRPr lang="en-US" sz="2100" b="1" dirty="0">
              <a:solidFill>
                <a:schemeClr val="tx1"/>
              </a:solidFill>
              <a:latin typeface="Century Gothic" pitchFamily="34" charset="0"/>
            </a:endParaRPr>
          </a:p>
        </p:txBody>
      </p:sp>
      <p:sp>
        <p:nvSpPr>
          <p:cNvPr id="242691" name="Rectangle 3">
            <a:extLst>
              <a:ext uri="{FF2B5EF4-FFF2-40B4-BE49-F238E27FC236}">
                <a16:creationId xmlns:a16="http://schemas.microsoft.com/office/drawing/2014/main" id="{4538D66E-3F56-4231-86D7-8C66FA4416E0}"/>
              </a:ext>
            </a:extLst>
          </p:cNvPr>
          <p:cNvSpPr>
            <a:spLocks noGrp="1" noChangeArrowheads="1"/>
          </p:cNvSpPr>
          <p:nvPr>
            <p:ph type="body" idx="1"/>
          </p:nvPr>
        </p:nvSpPr>
        <p:spPr>
          <a:xfrm>
            <a:off x="1494236" y="2457450"/>
            <a:ext cx="5992415" cy="2971800"/>
          </a:xfrm>
        </p:spPr>
        <p:txBody>
          <a:bodyPr>
            <a:normAutofit/>
          </a:bodyPr>
          <a:lstStyle/>
          <a:p>
            <a:pPr eaLnBrk="1" hangingPunct="1"/>
            <a:r>
              <a:rPr lang="tr-TR" altLang="tr-TR" sz="1800" b="1" dirty="0">
                <a:latin typeface="Century Gothic" panose="020B0502020202020204" pitchFamily="34" charset="0"/>
              </a:rPr>
              <a:t>Pazarlama araştırmaları:</a:t>
            </a:r>
          </a:p>
          <a:p>
            <a:pPr eaLnBrk="1" hangingPunct="1"/>
            <a:endParaRPr lang="tr-TR" altLang="tr-TR" sz="1800" b="1" dirty="0">
              <a:latin typeface="Century Gothic" panose="020B0502020202020204" pitchFamily="34" charset="0"/>
            </a:endParaRPr>
          </a:p>
          <a:p>
            <a:pPr eaLnBrk="1" hangingPunct="1">
              <a:buFont typeface="Wingdings" panose="05000000000000000000" pitchFamily="2" charset="2"/>
              <a:buNone/>
            </a:pPr>
            <a:r>
              <a:rPr lang="tr-TR" altLang="tr-TR" sz="1800" b="1" dirty="0">
                <a:latin typeface="Century Gothic" panose="020B0502020202020204" pitchFamily="34" charset="0"/>
              </a:rPr>
              <a:t>	a) Birincil </a:t>
            </a:r>
          </a:p>
          <a:p>
            <a:pPr eaLnBrk="1" hangingPunct="1">
              <a:buFont typeface="Wingdings" panose="05000000000000000000" pitchFamily="2" charset="2"/>
              <a:buNone/>
            </a:pPr>
            <a:endParaRPr lang="tr-TR" altLang="tr-TR" sz="1800" b="1" dirty="0">
              <a:latin typeface="Century Gothic" panose="020B0502020202020204" pitchFamily="34" charset="0"/>
            </a:endParaRPr>
          </a:p>
          <a:p>
            <a:pPr eaLnBrk="1" hangingPunct="1">
              <a:buFont typeface="Wingdings" panose="05000000000000000000" pitchFamily="2" charset="2"/>
              <a:buNone/>
            </a:pPr>
            <a:r>
              <a:rPr lang="tr-TR" altLang="tr-TR" sz="1800" b="1" dirty="0">
                <a:latin typeface="Century Gothic" panose="020B0502020202020204" pitchFamily="34" charset="0"/>
              </a:rPr>
              <a:t>	b) İkincil</a:t>
            </a:r>
          </a:p>
        </p:txBody>
      </p:sp>
    </p:spTree>
    <p:extLst>
      <p:ext uri="{BB962C8B-B14F-4D97-AF65-F5344CB8AC3E}">
        <p14:creationId xmlns:p14="http://schemas.microsoft.com/office/powerpoint/2010/main" val="3596397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4739" name="Rectangle 3">
            <a:extLst>
              <a:ext uri="{FF2B5EF4-FFF2-40B4-BE49-F238E27FC236}">
                <a16:creationId xmlns:a16="http://schemas.microsoft.com/office/drawing/2014/main" id="{6510C26B-2B69-4008-B13A-BEE6BD98A7E6}"/>
              </a:ext>
            </a:extLst>
          </p:cNvPr>
          <p:cNvSpPr>
            <a:spLocks noGrp="1" noChangeArrowheads="1"/>
          </p:cNvSpPr>
          <p:nvPr>
            <p:ph type="body" idx="1"/>
          </p:nvPr>
        </p:nvSpPr>
        <p:spPr>
          <a:xfrm>
            <a:off x="1547812" y="2511028"/>
            <a:ext cx="5938838" cy="2918222"/>
          </a:xfrm>
        </p:spPr>
        <p:txBody>
          <a:bodyPr>
            <a:normAutofit/>
          </a:bodyPr>
          <a:lstStyle/>
          <a:p>
            <a:pPr eaLnBrk="1" hangingPunct="1"/>
            <a:r>
              <a:rPr lang="tr-TR" altLang="tr-TR" sz="1800" b="1" dirty="0">
                <a:latin typeface="Century Gothic" panose="020B0502020202020204" pitchFamily="34" charset="0"/>
              </a:rPr>
              <a:t>Pazarlama araştırmaları:</a:t>
            </a:r>
          </a:p>
          <a:p>
            <a:pPr eaLnBrk="1" hangingPunct="1"/>
            <a:endParaRPr lang="tr-TR" altLang="tr-TR" sz="1800" b="1" dirty="0">
              <a:latin typeface="Century Gothic" panose="020B0502020202020204" pitchFamily="34" charset="0"/>
            </a:endParaRPr>
          </a:p>
          <a:p>
            <a:pPr eaLnBrk="1" hangingPunct="1">
              <a:buFont typeface="Wingdings" panose="05000000000000000000" pitchFamily="2" charset="2"/>
              <a:buNone/>
            </a:pPr>
            <a:r>
              <a:rPr lang="tr-TR" altLang="tr-TR" sz="1800" b="1" dirty="0">
                <a:latin typeface="Century Gothic" panose="020B0502020202020204" pitchFamily="34" charset="0"/>
              </a:rPr>
              <a:t>	a) Nitel veri </a:t>
            </a:r>
          </a:p>
          <a:p>
            <a:pPr eaLnBrk="1" hangingPunct="1">
              <a:buFont typeface="Wingdings" panose="05000000000000000000" pitchFamily="2" charset="2"/>
              <a:buNone/>
            </a:pPr>
            <a:endParaRPr lang="tr-TR" altLang="tr-TR" sz="1800" b="1" dirty="0">
              <a:latin typeface="Century Gothic" panose="020B0502020202020204" pitchFamily="34" charset="0"/>
            </a:endParaRPr>
          </a:p>
          <a:p>
            <a:pPr eaLnBrk="1" hangingPunct="1">
              <a:buFont typeface="Wingdings" panose="05000000000000000000" pitchFamily="2" charset="2"/>
              <a:buNone/>
            </a:pPr>
            <a:r>
              <a:rPr lang="tr-TR" altLang="tr-TR" sz="1800" b="1" dirty="0">
                <a:latin typeface="Century Gothic" panose="020B0502020202020204" pitchFamily="34" charset="0"/>
              </a:rPr>
              <a:t>	b) Nicel veri</a:t>
            </a:r>
          </a:p>
        </p:txBody>
      </p:sp>
    </p:spTree>
    <p:extLst>
      <p:ext uri="{BB962C8B-B14F-4D97-AF65-F5344CB8AC3E}">
        <p14:creationId xmlns:p14="http://schemas.microsoft.com/office/powerpoint/2010/main" val="3051172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071B1009-D008-41CB-A9EF-1A28D92A20A8}"/>
              </a:ext>
            </a:extLst>
          </p:cNvPr>
          <p:cNvSpPr>
            <a:spLocks noGrp="1" noChangeArrowheads="1"/>
          </p:cNvSpPr>
          <p:nvPr>
            <p:ph type="title"/>
          </p:nvPr>
        </p:nvSpPr>
        <p:spPr>
          <a:xfrm>
            <a:off x="1732361" y="1393032"/>
            <a:ext cx="5754290" cy="778669"/>
          </a:xfrm>
        </p:spPr>
        <p:txBody>
          <a:bodyPr>
            <a:normAutofit/>
          </a:bodyPr>
          <a:lstStyle/>
          <a:p>
            <a:pPr eaLnBrk="1" hangingPunct="1">
              <a:defRPr/>
            </a:pPr>
            <a:r>
              <a:rPr lang="tr-TR" sz="2100" b="1" dirty="0">
                <a:solidFill>
                  <a:schemeClr val="tx1"/>
                </a:solidFill>
                <a:latin typeface="Century Gothic" pitchFamily="34" charset="0"/>
              </a:rPr>
              <a:t>Pazarlama Araştırması -</a:t>
            </a:r>
            <a:br>
              <a:rPr lang="tr-TR" sz="2100" b="1" dirty="0">
                <a:solidFill>
                  <a:schemeClr val="tx1"/>
                </a:solidFill>
                <a:latin typeface="Century Gothic" pitchFamily="34" charset="0"/>
              </a:rPr>
            </a:br>
            <a:r>
              <a:rPr lang="tr-TR" sz="2100" b="1" dirty="0">
                <a:solidFill>
                  <a:schemeClr val="tx1"/>
                </a:solidFill>
                <a:latin typeface="Century Gothic" pitchFamily="34" charset="0"/>
              </a:rPr>
              <a:t> Nitel Veriler </a:t>
            </a:r>
            <a:endParaRPr lang="en-US" sz="2100" b="1" dirty="0">
              <a:solidFill>
                <a:schemeClr val="tx1"/>
              </a:solidFill>
              <a:latin typeface="Century Gothic" pitchFamily="34" charset="0"/>
            </a:endParaRPr>
          </a:p>
        </p:txBody>
      </p:sp>
      <p:sp>
        <p:nvSpPr>
          <p:cNvPr id="14339" name="Rectangle 3">
            <a:extLst>
              <a:ext uri="{FF2B5EF4-FFF2-40B4-BE49-F238E27FC236}">
                <a16:creationId xmlns:a16="http://schemas.microsoft.com/office/drawing/2014/main" id="{E0D46DE2-8160-4DCD-AA6D-5FE2E3DD7738}"/>
              </a:ext>
            </a:extLst>
          </p:cNvPr>
          <p:cNvSpPr>
            <a:spLocks noGrp="1" noChangeArrowheads="1"/>
          </p:cNvSpPr>
          <p:nvPr>
            <p:ph type="body" idx="1"/>
          </p:nvPr>
        </p:nvSpPr>
        <p:spPr>
          <a:xfrm>
            <a:off x="1625203" y="2678907"/>
            <a:ext cx="5861447" cy="2750344"/>
          </a:xfrm>
        </p:spPr>
        <p:txBody>
          <a:bodyPr/>
          <a:lstStyle/>
          <a:p>
            <a:pPr eaLnBrk="1" hangingPunct="1">
              <a:buFont typeface="Wingdings" panose="05000000000000000000" pitchFamily="2" charset="2"/>
              <a:buChar char="§"/>
            </a:pPr>
            <a:r>
              <a:rPr lang="tr-TR" altLang="tr-TR" sz="1800" b="1" dirty="0">
                <a:latin typeface="Century Gothic" panose="020B0502020202020204" pitchFamily="34" charset="0"/>
              </a:rPr>
              <a:t>Gözlem		</a:t>
            </a:r>
          </a:p>
          <a:p>
            <a:pPr eaLnBrk="1" hangingPunct="1">
              <a:buFont typeface="Wingdings" panose="05000000000000000000" pitchFamily="2" charset="2"/>
              <a:buNone/>
            </a:pPr>
            <a:endParaRPr lang="tr-TR" altLang="tr-TR" sz="1800" b="1" dirty="0">
              <a:latin typeface="Century Gothic" panose="020B0502020202020204" pitchFamily="34" charset="0"/>
            </a:endParaRPr>
          </a:p>
          <a:p>
            <a:pPr eaLnBrk="1" hangingPunct="1">
              <a:buFont typeface="Wingdings" panose="05000000000000000000" pitchFamily="2" charset="2"/>
              <a:buChar char="§"/>
            </a:pPr>
            <a:r>
              <a:rPr lang="tr-TR" altLang="tr-TR" sz="1800" b="1" dirty="0">
                <a:latin typeface="Century Gothic" panose="020B0502020202020204" pitchFamily="34" charset="0"/>
              </a:rPr>
              <a:t>Derinlemesine Görüşme</a:t>
            </a:r>
          </a:p>
          <a:p>
            <a:pPr eaLnBrk="1" hangingPunct="1">
              <a:buFont typeface="Wingdings" panose="05000000000000000000" pitchFamily="2" charset="2"/>
              <a:buNone/>
            </a:pPr>
            <a:r>
              <a:rPr lang="tr-TR" altLang="tr-TR" sz="1800" b="1" dirty="0">
                <a:latin typeface="Century Gothic" panose="020B0502020202020204" pitchFamily="34" charset="0"/>
              </a:rPr>
              <a:t>		</a:t>
            </a:r>
          </a:p>
          <a:p>
            <a:pPr eaLnBrk="1" hangingPunct="1">
              <a:buFont typeface="Wingdings" panose="05000000000000000000" pitchFamily="2" charset="2"/>
              <a:buChar char="§"/>
            </a:pPr>
            <a:r>
              <a:rPr lang="tr-TR" altLang="tr-TR" sz="1800" b="1" dirty="0">
                <a:latin typeface="Century Gothic" panose="020B0502020202020204" pitchFamily="34" charset="0"/>
              </a:rPr>
              <a:t>Odak (</a:t>
            </a:r>
            <a:r>
              <a:rPr lang="tr-TR" altLang="tr-TR" sz="1800" b="1" dirty="0" err="1">
                <a:latin typeface="Century Gothic" panose="020B0502020202020204" pitchFamily="34" charset="0"/>
              </a:rPr>
              <a:t>Fokus</a:t>
            </a:r>
            <a:r>
              <a:rPr lang="tr-TR" altLang="tr-TR" sz="1800" b="1" dirty="0">
                <a:latin typeface="Century Gothic" panose="020B0502020202020204" pitchFamily="34" charset="0"/>
              </a:rPr>
              <a:t>) Grup Çalışması</a:t>
            </a:r>
          </a:p>
          <a:p>
            <a:pPr eaLnBrk="1" hangingPunct="1">
              <a:buFont typeface="Wingdings" panose="05000000000000000000" pitchFamily="2" charset="2"/>
              <a:buChar char="§"/>
            </a:pPr>
            <a:endParaRPr lang="tr-TR" altLang="tr-TR" sz="1800" b="1" dirty="0">
              <a:latin typeface="Century Gothic" panose="020B0502020202020204" pitchFamily="34" charset="0"/>
            </a:endParaRPr>
          </a:p>
          <a:p>
            <a:pPr eaLnBrk="1" hangingPunct="1">
              <a:buFont typeface="Wingdings" panose="05000000000000000000" pitchFamily="2" charset="2"/>
              <a:buChar char="§"/>
            </a:pPr>
            <a:r>
              <a:rPr lang="tr-TR" altLang="tr-TR" sz="1800" b="1" dirty="0">
                <a:latin typeface="Century Gothic" panose="020B0502020202020204" pitchFamily="34" charset="0"/>
              </a:rPr>
              <a:t>Uzman Görüşü</a:t>
            </a:r>
          </a:p>
          <a:p>
            <a:pPr eaLnBrk="1" hangingPunct="1">
              <a:buFont typeface="Wingdings" panose="05000000000000000000" pitchFamily="2" charset="2"/>
              <a:buNone/>
            </a:pPr>
            <a:endParaRPr lang="tr-TR" altLang="tr-TR" dirty="0"/>
          </a:p>
          <a:p>
            <a:pPr eaLnBrk="1" hangingPunct="1">
              <a:buFont typeface="Wingdings" panose="05000000000000000000" pitchFamily="2" charset="2"/>
              <a:buNone/>
            </a:pPr>
            <a:endParaRPr lang="tr-TR" altLang="tr-TR" dirty="0"/>
          </a:p>
          <a:p>
            <a:pPr eaLnBrk="1" hangingPunct="1">
              <a:buFont typeface="Wingdings" panose="05000000000000000000" pitchFamily="2" charset="2"/>
              <a:buChar char="§"/>
            </a:pPr>
            <a:endParaRPr lang="en-US" altLang="tr-TR" dirty="0"/>
          </a:p>
        </p:txBody>
      </p:sp>
    </p:spTree>
    <p:extLst>
      <p:ext uri="{BB962C8B-B14F-4D97-AF65-F5344CB8AC3E}">
        <p14:creationId xmlns:p14="http://schemas.microsoft.com/office/powerpoint/2010/main" val="1344687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99186DCA-168D-4205-8C3E-338E8D4B1E8D}"/>
              </a:ext>
            </a:extLst>
          </p:cNvPr>
          <p:cNvSpPr>
            <a:spLocks noGrp="1" noChangeArrowheads="1"/>
          </p:cNvSpPr>
          <p:nvPr>
            <p:ph type="title"/>
          </p:nvPr>
        </p:nvSpPr>
        <p:spPr>
          <a:xfrm>
            <a:off x="1625203" y="1314451"/>
            <a:ext cx="5861447" cy="935831"/>
          </a:xfrm>
        </p:spPr>
        <p:txBody>
          <a:bodyPr>
            <a:normAutofit/>
          </a:bodyPr>
          <a:lstStyle/>
          <a:p>
            <a:pPr eaLnBrk="1" hangingPunct="1">
              <a:defRPr/>
            </a:pPr>
            <a:r>
              <a:rPr lang="tr-TR" sz="2100" b="1" dirty="0">
                <a:solidFill>
                  <a:schemeClr val="tx1"/>
                </a:solidFill>
                <a:latin typeface="Century Gothic" pitchFamily="34" charset="0"/>
              </a:rPr>
              <a:t>Pazarlama Araştırması - </a:t>
            </a:r>
            <a:br>
              <a:rPr lang="tr-TR" sz="2100" b="1" dirty="0">
                <a:solidFill>
                  <a:schemeClr val="tx1"/>
                </a:solidFill>
                <a:latin typeface="Century Gothic" pitchFamily="34" charset="0"/>
              </a:rPr>
            </a:br>
            <a:r>
              <a:rPr lang="tr-TR" sz="2100" b="1" dirty="0">
                <a:solidFill>
                  <a:schemeClr val="tx1"/>
                </a:solidFill>
                <a:latin typeface="Century Gothic" pitchFamily="34" charset="0"/>
              </a:rPr>
              <a:t>Nicel Veriler</a:t>
            </a:r>
            <a:endParaRPr lang="en-US" sz="2100" b="1" dirty="0">
              <a:solidFill>
                <a:schemeClr val="tx1"/>
              </a:solidFill>
              <a:latin typeface="Century Gothic" pitchFamily="34" charset="0"/>
            </a:endParaRPr>
          </a:p>
        </p:txBody>
      </p:sp>
      <p:sp>
        <p:nvSpPr>
          <p:cNvPr id="15363" name="Rectangle 3">
            <a:extLst>
              <a:ext uri="{FF2B5EF4-FFF2-40B4-BE49-F238E27FC236}">
                <a16:creationId xmlns:a16="http://schemas.microsoft.com/office/drawing/2014/main" id="{1ED095D8-006B-48F0-94E0-885088C9F7AB}"/>
              </a:ext>
            </a:extLst>
          </p:cNvPr>
          <p:cNvSpPr>
            <a:spLocks noGrp="1" noChangeArrowheads="1"/>
          </p:cNvSpPr>
          <p:nvPr>
            <p:ph type="body" idx="1"/>
          </p:nvPr>
        </p:nvSpPr>
        <p:spPr/>
        <p:txBody>
          <a:bodyPr/>
          <a:lstStyle/>
          <a:p>
            <a:pPr eaLnBrk="1" hangingPunct="1"/>
            <a:endParaRPr lang="tr-TR" altLang="tr-TR" dirty="0"/>
          </a:p>
          <a:p>
            <a:pPr eaLnBrk="1" hangingPunct="1"/>
            <a:r>
              <a:rPr lang="tr-TR" altLang="tr-TR" sz="1800" b="1" dirty="0">
                <a:latin typeface="Century Gothic" panose="020B0502020202020204" pitchFamily="34" charset="0"/>
              </a:rPr>
              <a:t>Anket  </a:t>
            </a:r>
          </a:p>
          <a:p>
            <a:pPr eaLnBrk="1" hangingPunct="1"/>
            <a:endParaRPr lang="tr-TR" altLang="tr-TR" sz="1800" b="1" dirty="0">
              <a:latin typeface="Century Gothic" panose="020B0502020202020204" pitchFamily="34" charset="0"/>
            </a:endParaRPr>
          </a:p>
          <a:p>
            <a:pPr eaLnBrk="1" hangingPunct="1">
              <a:buFont typeface="Wingdings" panose="05000000000000000000" pitchFamily="2" charset="2"/>
              <a:buNone/>
            </a:pPr>
            <a:r>
              <a:rPr lang="tr-TR" altLang="tr-TR" sz="1800" b="1" dirty="0">
                <a:latin typeface="Century Gothic" panose="020B0502020202020204" pitchFamily="34" charset="0"/>
              </a:rPr>
              <a:t>		*  yüz yüze </a:t>
            </a:r>
          </a:p>
          <a:p>
            <a:pPr eaLnBrk="1" hangingPunct="1">
              <a:buFont typeface="Wingdings" panose="05000000000000000000" pitchFamily="2" charset="2"/>
              <a:buNone/>
            </a:pPr>
            <a:r>
              <a:rPr lang="tr-TR" altLang="tr-TR" sz="1800" b="1" dirty="0">
                <a:latin typeface="Century Gothic" panose="020B0502020202020204" pitchFamily="34" charset="0"/>
              </a:rPr>
              <a:t>		*  e-posta </a:t>
            </a:r>
          </a:p>
          <a:p>
            <a:pPr eaLnBrk="1" hangingPunct="1">
              <a:buFont typeface="Wingdings" panose="05000000000000000000" pitchFamily="2" charset="2"/>
              <a:buNone/>
            </a:pPr>
            <a:r>
              <a:rPr lang="tr-TR" altLang="tr-TR" sz="1800" b="1" dirty="0">
                <a:latin typeface="Century Gothic" panose="020B0502020202020204" pitchFamily="34" charset="0"/>
              </a:rPr>
              <a:t>		*  telefon</a:t>
            </a:r>
          </a:p>
          <a:p>
            <a:pPr eaLnBrk="1" hangingPunct="1">
              <a:buFont typeface="Wingdings" panose="05000000000000000000" pitchFamily="2" charset="2"/>
              <a:buChar char="§"/>
            </a:pPr>
            <a:endParaRPr lang="tr-TR" altLang="tr-TR" b="1" dirty="0">
              <a:latin typeface="Century Gothic" panose="020B0502020202020204" pitchFamily="34" charset="0"/>
            </a:endParaRPr>
          </a:p>
        </p:txBody>
      </p:sp>
    </p:spTree>
    <p:extLst>
      <p:ext uri="{BB962C8B-B14F-4D97-AF65-F5344CB8AC3E}">
        <p14:creationId xmlns:p14="http://schemas.microsoft.com/office/powerpoint/2010/main" val="1303126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E26B4AD4-2C08-4F93-9C2F-835ADB4281E7}"/>
              </a:ext>
            </a:extLst>
          </p:cNvPr>
          <p:cNvSpPr>
            <a:spLocks noGrp="1" noChangeArrowheads="1"/>
          </p:cNvSpPr>
          <p:nvPr>
            <p:ph type="title"/>
          </p:nvPr>
        </p:nvSpPr>
        <p:spPr>
          <a:xfrm>
            <a:off x="2343151" y="1178720"/>
            <a:ext cx="4857749" cy="478631"/>
          </a:xfrm>
        </p:spPr>
        <p:txBody>
          <a:bodyPr>
            <a:normAutofit fontScale="90000"/>
          </a:bodyPr>
          <a:lstStyle/>
          <a:p>
            <a:pPr eaLnBrk="1" hangingPunct="1">
              <a:defRPr/>
            </a:pPr>
            <a:r>
              <a:rPr lang="tr-TR" b="1" dirty="0">
                <a:solidFill>
                  <a:schemeClr val="tx1"/>
                </a:solidFill>
                <a:latin typeface="Century Gothic" pitchFamily="34" charset="0"/>
              </a:rPr>
              <a:t>Kayıtlı Veri</a:t>
            </a:r>
          </a:p>
        </p:txBody>
      </p:sp>
      <p:sp>
        <p:nvSpPr>
          <p:cNvPr id="83971" name="Rectangle 3">
            <a:extLst>
              <a:ext uri="{FF2B5EF4-FFF2-40B4-BE49-F238E27FC236}">
                <a16:creationId xmlns:a16="http://schemas.microsoft.com/office/drawing/2014/main" id="{0A905CCE-EC10-4B80-BE68-94E7D0D62B23}"/>
              </a:ext>
            </a:extLst>
          </p:cNvPr>
          <p:cNvSpPr>
            <a:spLocks noGrp="1" noChangeArrowheads="1"/>
          </p:cNvSpPr>
          <p:nvPr>
            <p:ph type="body" idx="1"/>
          </p:nvPr>
        </p:nvSpPr>
        <p:spPr>
          <a:xfrm>
            <a:off x="1625203" y="1982391"/>
            <a:ext cx="5861447" cy="3446859"/>
          </a:xfrm>
        </p:spPr>
        <p:txBody>
          <a:bodyPr/>
          <a:lstStyle/>
          <a:p>
            <a:pPr eaLnBrk="1" hangingPunct="1">
              <a:buFont typeface="Wingdings" panose="05000000000000000000" pitchFamily="2" charset="2"/>
              <a:buChar char="§"/>
            </a:pPr>
            <a:r>
              <a:rPr lang="tr-TR" altLang="tr-TR" sz="1800" b="1" dirty="0">
                <a:latin typeface="Century Gothic" panose="020B0502020202020204" pitchFamily="34" charset="0"/>
              </a:rPr>
              <a:t>Pazar araştırması raporları</a:t>
            </a:r>
          </a:p>
          <a:p>
            <a:pPr eaLnBrk="1" hangingPunct="1">
              <a:buFont typeface="Wingdings" panose="05000000000000000000" pitchFamily="2" charset="2"/>
              <a:buChar char="§"/>
            </a:pPr>
            <a:r>
              <a:rPr lang="tr-TR" altLang="tr-TR" sz="1800" b="1" dirty="0">
                <a:latin typeface="Century Gothic" panose="020B0502020202020204" pitchFamily="34" charset="0"/>
              </a:rPr>
              <a:t>Mesleki yayınlar</a:t>
            </a:r>
          </a:p>
          <a:p>
            <a:pPr eaLnBrk="1" hangingPunct="1">
              <a:buFont typeface="Wingdings" panose="05000000000000000000" pitchFamily="2" charset="2"/>
              <a:buChar char="§"/>
            </a:pPr>
            <a:r>
              <a:rPr lang="tr-TR" altLang="tr-TR" sz="1800" b="1" dirty="0">
                <a:latin typeface="Century Gothic" panose="020B0502020202020204" pitchFamily="34" charset="0"/>
              </a:rPr>
              <a:t>Ticari yayınlar</a:t>
            </a:r>
          </a:p>
          <a:p>
            <a:pPr eaLnBrk="1" hangingPunct="1">
              <a:buFont typeface="Wingdings" panose="05000000000000000000" pitchFamily="2" charset="2"/>
              <a:buChar char="§"/>
            </a:pPr>
            <a:r>
              <a:rPr lang="tr-TR" altLang="tr-TR" sz="1800" b="1" dirty="0">
                <a:latin typeface="Century Gothic" panose="020B0502020202020204" pitchFamily="34" charset="0"/>
              </a:rPr>
              <a:t>Teknik dergiler</a:t>
            </a:r>
          </a:p>
          <a:p>
            <a:pPr eaLnBrk="1" hangingPunct="1">
              <a:buFont typeface="Wingdings" panose="05000000000000000000" pitchFamily="2" charset="2"/>
              <a:buChar char="§"/>
            </a:pPr>
            <a:r>
              <a:rPr lang="tr-TR" altLang="tr-TR" sz="1800" b="1" dirty="0">
                <a:latin typeface="Century Gothic" panose="020B0502020202020204" pitchFamily="34" charset="0"/>
              </a:rPr>
              <a:t>Sektör raporları</a:t>
            </a:r>
          </a:p>
          <a:p>
            <a:pPr eaLnBrk="1" hangingPunct="1">
              <a:buFont typeface="Wingdings" panose="05000000000000000000" pitchFamily="2" charset="2"/>
              <a:buChar char="§"/>
            </a:pPr>
            <a:r>
              <a:rPr lang="tr-TR" altLang="tr-TR" sz="1800" b="1" dirty="0">
                <a:latin typeface="Century Gothic" panose="020B0502020202020204" pitchFamily="34" charset="0"/>
              </a:rPr>
              <a:t>Borsa raporları</a:t>
            </a:r>
          </a:p>
          <a:p>
            <a:pPr eaLnBrk="1" hangingPunct="1">
              <a:buFont typeface="Wingdings" panose="05000000000000000000" pitchFamily="2" charset="2"/>
              <a:buChar char="§"/>
            </a:pPr>
            <a:r>
              <a:rPr lang="tr-TR" altLang="tr-TR" sz="1800" b="1" dirty="0">
                <a:latin typeface="Century Gothic" panose="020B0502020202020204" pitchFamily="34" charset="0"/>
              </a:rPr>
              <a:t>Kredi raporları</a:t>
            </a:r>
          </a:p>
          <a:p>
            <a:pPr eaLnBrk="1" hangingPunct="1">
              <a:buFont typeface="Wingdings" panose="05000000000000000000" pitchFamily="2" charset="2"/>
              <a:buChar char="§"/>
            </a:pPr>
            <a:r>
              <a:rPr lang="tr-TR" altLang="tr-TR" sz="1800" b="1" dirty="0">
                <a:latin typeface="Century Gothic" panose="020B0502020202020204" pitchFamily="34" charset="0"/>
              </a:rPr>
              <a:t>Yıllık faaliyet raporları</a:t>
            </a:r>
          </a:p>
          <a:p>
            <a:pPr eaLnBrk="1" hangingPunct="1">
              <a:buFont typeface="Wingdings" panose="05000000000000000000" pitchFamily="2" charset="2"/>
              <a:buChar char="§"/>
            </a:pPr>
            <a:endParaRPr lang="tr-TR" altLang="tr-TR" b="1" dirty="0">
              <a:latin typeface="Century Gothic" panose="020B0502020202020204" pitchFamily="34" charset="0"/>
            </a:endParaRPr>
          </a:p>
        </p:txBody>
      </p:sp>
    </p:spTree>
    <p:extLst>
      <p:ext uri="{BB962C8B-B14F-4D97-AF65-F5344CB8AC3E}">
        <p14:creationId xmlns:p14="http://schemas.microsoft.com/office/powerpoint/2010/main" val="3654487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46891EB2-871C-40D8-9361-9A487AE74119}"/>
              </a:ext>
            </a:extLst>
          </p:cNvPr>
          <p:cNvSpPr>
            <a:spLocks noGrp="1" noChangeArrowheads="1"/>
          </p:cNvSpPr>
          <p:nvPr>
            <p:ph type="title"/>
          </p:nvPr>
        </p:nvSpPr>
        <p:spPr/>
        <p:txBody>
          <a:bodyPr>
            <a:normAutofit/>
          </a:bodyPr>
          <a:lstStyle/>
          <a:p>
            <a:pPr eaLnBrk="1" hangingPunct="1">
              <a:defRPr/>
            </a:pPr>
            <a:r>
              <a:rPr lang="tr-TR" sz="2100" b="1" dirty="0">
                <a:solidFill>
                  <a:schemeClr val="tx1"/>
                </a:solidFill>
                <a:latin typeface="Century Gothic" pitchFamily="34" charset="0"/>
              </a:rPr>
              <a:t>Kayıtlı Veri Kaynakları - Örnekler</a:t>
            </a:r>
            <a:endParaRPr lang="en-US" sz="2100" b="1" dirty="0">
              <a:solidFill>
                <a:schemeClr val="tx1"/>
              </a:solidFill>
              <a:latin typeface="Century Gothic" pitchFamily="34" charset="0"/>
            </a:endParaRPr>
          </a:p>
        </p:txBody>
      </p:sp>
      <p:sp>
        <p:nvSpPr>
          <p:cNvPr id="84995" name="Rectangle 3">
            <a:extLst>
              <a:ext uri="{FF2B5EF4-FFF2-40B4-BE49-F238E27FC236}">
                <a16:creationId xmlns:a16="http://schemas.microsoft.com/office/drawing/2014/main" id="{C7C4A7CF-F41F-4613-8F4E-FCB5C9B9E8C6}"/>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Devlet Planlama Teşkilatı (DPT)</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Türkiye İstatistik Kurumu (TÜİK)</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Odalar ve Borsalar Birliği (TOBB)</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Dış Ticaret Müsteşarlığı (DTM)</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İhracatı Geliştirme </a:t>
            </a:r>
            <a:r>
              <a:rPr lang="tr-TR" altLang="tr-TR" sz="1800" b="1" dirty="0" err="1">
                <a:latin typeface="Century Gothic" panose="020B0502020202020204" pitchFamily="34" charset="0"/>
              </a:rPr>
              <a:t>Etüd</a:t>
            </a:r>
            <a:r>
              <a:rPr lang="tr-TR" altLang="tr-TR" sz="1800" b="1" dirty="0">
                <a:latin typeface="Century Gothic" panose="020B0502020202020204" pitchFamily="34" charset="0"/>
              </a:rPr>
              <a:t> Merkezi (İGEME)</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Düşünce Kuruluşları</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Üniversiteler</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Bankalar</a:t>
            </a:r>
          </a:p>
          <a:p>
            <a:pPr eaLnBrk="1" hangingPunct="1">
              <a:lnSpc>
                <a:spcPct val="90000"/>
              </a:lnSpc>
              <a:buFont typeface="Wingdings" panose="05000000000000000000" pitchFamily="2" charset="2"/>
              <a:buChar char="§"/>
            </a:pPr>
            <a:endParaRPr lang="tr-TR" altLang="tr-TR" dirty="0">
              <a:latin typeface="Century Gothic" panose="020B0502020202020204" pitchFamily="34" charset="0"/>
            </a:endParaRPr>
          </a:p>
          <a:p>
            <a:pPr eaLnBrk="1" hangingPunct="1">
              <a:lnSpc>
                <a:spcPct val="90000"/>
              </a:lnSpc>
            </a:pPr>
            <a:endParaRPr lang="en-US" altLang="tr-TR" sz="2100" dirty="0"/>
          </a:p>
        </p:txBody>
      </p:sp>
    </p:spTree>
    <p:extLst>
      <p:ext uri="{BB962C8B-B14F-4D97-AF65-F5344CB8AC3E}">
        <p14:creationId xmlns:p14="http://schemas.microsoft.com/office/powerpoint/2010/main" val="3061091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BB568E51-852C-4CC4-8086-E135AB98018B}"/>
              </a:ext>
            </a:extLst>
          </p:cNvPr>
          <p:cNvSpPr>
            <a:spLocks noGrp="1" noChangeArrowheads="1"/>
          </p:cNvSpPr>
          <p:nvPr>
            <p:ph type="title"/>
          </p:nvPr>
        </p:nvSpPr>
        <p:spPr>
          <a:xfrm>
            <a:off x="1582615" y="1550195"/>
            <a:ext cx="5618285" cy="485775"/>
          </a:xfrm>
        </p:spPr>
        <p:txBody>
          <a:bodyPr>
            <a:normAutofit/>
          </a:bodyPr>
          <a:lstStyle/>
          <a:p>
            <a:pPr eaLnBrk="1" hangingPunct="1">
              <a:defRPr/>
            </a:pPr>
            <a:r>
              <a:rPr lang="tr-TR" sz="2100" b="1" dirty="0">
                <a:solidFill>
                  <a:schemeClr val="tx1"/>
                </a:solidFill>
                <a:latin typeface="Century Gothic" pitchFamily="34" charset="0"/>
              </a:rPr>
              <a:t>Rekabet Analizi Verileri</a:t>
            </a:r>
          </a:p>
        </p:txBody>
      </p:sp>
      <p:sp>
        <p:nvSpPr>
          <p:cNvPr id="86019" name="Rectangle 3">
            <a:extLst>
              <a:ext uri="{FF2B5EF4-FFF2-40B4-BE49-F238E27FC236}">
                <a16:creationId xmlns:a16="http://schemas.microsoft.com/office/drawing/2014/main" id="{F21A96CB-1A5B-4289-A293-EFFA1D3960C6}"/>
              </a:ext>
            </a:extLst>
          </p:cNvPr>
          <p:cNvSpPr>
            <a:spLocks noGrp="1" noChangeArrowheads="1"/>
          </p:cNvSpPr>
          <p:nvPr>
            <p:ph type="body" idx="1"/>
          </p:nvPr>
        </p:nvSpPr>
        <p:spPr>
          <a:xfrm>
            <a:off x="1657350" y="1943100"/>
            <a:ext cx="5829300" cy="3486150"/>
          </a:xfrm>
        </p:spPr>
        <p:txBody>
          <a:bodyPr/>
          <a:lstStyle/>
          <a:p>
            <a:pPr eaLnBrk="1" hangingPunct="1"/>
            <a:endParaRPr lang="tr-TR" altLang="tr-TR" dirty="0"/>
          </a:p>
          <a:p>
            <a:pPr eaLnBrk="1" hangingPunct="1">
              <a:buFont typeface="Wingdings" panose="05000000000000000000" pitchFamily="2" charset="2"/>
              <a:buChar char="§"/>
            </a:pPr>
            <a:r>
              <a:rPr lang="tr-TR" altLang="tr-TR" sz="1800" b="1" dirty="0">
                <a:latin typeface="Century Gothic" panose="020B0502020202020204" pitchFamily="34" charset="0"/>
              </a:rPr>
              <a:t>Rakip ürün fiyatları</a:t>
            </a:r>
          </a:p>
          <a:p>
            <a:pPr eaLnBrk="1" hangingPunct="1">
              <a:buFont typeface="Wingdings" panose="05000000000000000000" pitchFamily="2" charset="2"/>
              <a:buChar char="§"/>
            </a:pPr>
            <a:r>
              <a:rPr lang="tr-TR" altLang="tr-TR" sz="1800" b="1" dirty="0">
                <a:latin typeface="Century Gothic" panose="020B0502020202020204" pitchFamily="34" charset="0"/>
              </a:rPr>
              <a:t>Tutundurma etkinlikleri</a:t>
            </a:r>
          </a:p>
          <a:p>
            <a:pPr eaLnBrk="1" hangingPunct="1">
              <a:buFont typeface="Wingdings" panose="05000000000000000000" pitchFamily="2" charset="2"/>
              <a:buChar char="§"/>
            </a:pPr>
            <a:r>
              <a:rPr lang="tr-TR" altLang="tr-TR" sz="1800" b="1" dirty="0">
                <a:latin typeface="Century Gothic" panose="020B0502020202020204" pitchFamily="34" charset="0"/>
              </a:rPr>
              <a:t>Patent başvuruları</a:t>
            </a:r>
          </a:p>
          <a:p>
            <a:pPr eaLnBrk="1" hangingPunct="1">
              <a:buFont typeface="Wingdings" panose="05000000000000000000" pitchFamily="2" charset="2"/>
              <a:buChar char="§"/>
            </a:pPr>
            <a:r>
              <a:rPr lang="tr-TR" altLang="tr-TR" sz="1800" b="1" dirty="0">
                <a:latin typeface="Century Gothic" panose="020B0502020202020204" pitchFamily="34" charset="0"/>
              </a:rPr>
              <a:t>Reklam konseptleri</a:t>
            </a:r>
          </a:p>
          <a:p>
            <a:pPr eaLnBrk="1" hangingPunct="1">
              <a:buFont typeface="Wingdings" panose="05000000000000000000" pitchFamily="2" charset="2"/>
              <a:buChar char="§"/>
            </a:pPr>
            <a:r>
              <a:rPr lang="tr-TR" altLang="tr-TR" sz="1800" b="1" dirty="0">
                <a:latin typeface="Century Gothic" panose="020B0502020202020204" pitchFamily="34" charset="0"/>
              </a:rPr>
              <a:t>Satış gücü (saha) geribildirimi</a:t>
            </a:r>
          </a:p>
          <a:p>
            <a:pPr eaLnBrk="1" hangingPunct="1">
              <a:buFont typeface="Wingdings" panose="05000000000000000000" pitchFamily="2" charset="2"/>
              <a:buChar char="§"/>
            </a:pPr>
            <a:r>
              <a:rPr lang="tr-TR" altLang="tr-TR" sz="1800" b="1" dirty="0">
                <a:latin typeface="Century Gothic" panose="020B0502020202020204" pitchFamily="34" charset="0"/>
              </a:rPr>
              <a:t>Rakipleri izleme yöntem bulguları</a:t>
            </a:r>
          </a:p>
          <a:p>
            <a:pPr eaLnBrk="1" hangingPunct="1">
              <a:buFont typeface="Wingdings" panose="05000000000000000000" pitchFamily="2" charset="2"/>
              <a:buNone/>
            </a:pPr>
            <a:r>
              <a:rPr lang="tr-TR" altLang="tr-TR" sz="1800" b="1" dirty="0">
                <a:latin typeface="Century Gothic" panose="020B0502020202020204" pitchFamily="34" charset="0"/>
              </a:rPr>
              <a:t>   (ör. “rekabet istihbaratı”)</a:t>
            </a:r>
          </a:p>
        </p:txBody>
      </p:sp>
    </p:spTree>
    <p:extLst>
      <p:ext uri="{BB962C8B-B14F-4D97-AF65-F5344CB8AC3E}">
        <p14:creationId xmlns:p14="http://schemas.microsoft.com/office/powerpoint/2010/main" val="1227544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BC204C1E-00D3-40B0-A789-42F90F21CECE}"/>
              </a:ext>
            </a:extLst>
          </p:cNvPr>
          <p:cNvSpPr>
            <a:spLocks noGrp="1" noChangeArrowheads="1"/>
          </p:cNvSpPr>
          <p:nvPr>
            <p:ph type="title"/>
          </p:nvPr>
        </p:nvSpPr>
        <p:spPr>
          <a:xfrm>
            <a:off x="1657350" y="1178720"/>
            <a:ext cx="5543550" cy="478631"/>
          </a:xfrm>
        </p:spPr>
        <p:txBody>
          <a:bodyPr>
            <a:normAutofit/>
          </a:bodyPr>
          <a:lstStyle/>
          <a:p>
            <a:pPr eaLnBrk="1" hangingPunct="1">
              <a:defRPr/>
            </a:pPr>
            <a:r>
              <a:rPr lang="tr-TR" sz="1800" b="1" dirty="0">
                <a:solidFill>
                  <a:schemeClr val="tx1"/>
                </a:solidFill>
                <a:latin typeface="Century Gothic" pitchFamily="34" charset="0"/>
              </a:rPr>
              <a:t>Çeşitli Veri Kaynakları</a:t>
            </a:r>
          </a:p>
        </p:txBody>
      </p:sp>
      <p:sp>
        <p:nvSpPr>
          <p:cNvPr id="87043" name="Rectangle 3">
            <a:extLst>
              <a:ext uri="{FF2B5EF4-FFF2-40B4-BE49-F238E27FC236}">
                <a16:creationId xmlns:a16="http://schemas.microsoft.com/office/drawing/2014/main" id="{20F71649-EF6E-436D-BBE3-D2C005268B2E}"/>
              </a:ext>
            </a:extLst>
          </p:cNvPr>
          <p:cNvSpPr>
            <a:spLocks noGrp="1" noChangeArrowheads="1"/>
          </p:cNvSpPr>
          <p:nvPr>
            <p:ph type="body" idx="1"/>
          </p:nvPr>
        </p:nvSpPr>
        <p:spPr>
          <a:xfrm>
            <a:off x="1657350" y="1943100"/>
            <a:ext cx="5829300" cy="3486150"/>
          </a:xfrm>
        </p:spPr>
        <p:txBody>
          <a:bodyPr/>
          <a:lstStyle/>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Hammadde tedarikçileri</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Ambalaj tedarikçileri</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Ticari gösteriler, fuarlar</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Müşteriler</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Dağıtım kanalı üyeleri</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Taşeronlar</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Fuar organizatörleri</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Haber bültenleri</a:t>
            </a:r>
          </a:p>
          <a:p>
            <a:pPr eaLnBrk="1" hangingPunct="1">
              <a:lnSpc>
                <a:spcPct val="90000"/>
              </a:lnSpc>
              <a:buFont typeface="Wingdings" panose="05000000000000000000" pitchFamily="2" charset="2"/>
              <a:buChar char="§"/>
            </a:pPr>
            <a:r>
              <a:rPr lang="tr-TR" altLang="tr-TR" sz="1800" b="1" dirty="0">
                <a:latin typeface="Century Gothic" panose="020B0502020202020204" pitchFamily="34" charset="0"/>
              </a:rPr>
              <a:t>Konferanslar</a:t>
            </a:r>
          </a:p>
          <a:p>
            <a:pPr eaLnBrk="1" hangingPunct="1">
              <a:lnSpc>
                <a:spcPct val="90000"/>
              </a:lnSpc>
              <a:buFont typeface="Wingdings" panose="05000000000000000000" pitchFamily="2" charset="2"/>
              <a:buNone/>
            </a:pPr>
            <a:endParaRPr lang="tr-TR" altLang="tr-TR" dirty="0"/>
          </a:p>
          <a:p>
            <a:pPr eaLnBrk="1" hangingPunct="1">
              <a:lnSpc>
                <a:spcPct val="90000"/>
              </a:lnSpc>
              <a:buFont typeface="Wingdings" panose="05000000000000000000" pitchFamily="2" charset="2"/>
              <a:buChar char="§"/>
            </a:pPr>
            <a:endParaRPr lang="tr-TR" altLang="tr-TR" dirty="0"/>
          </a:p>
          <a:p>
            <a:pPr eaLnBrk="1" hangingPunct="1">
              <a:lnSpc>
                <a:spcPct val="90000"/>
              </a:lnSpc>
              <a:buFont typeface="Wingdings" panose="05000000000000000000" pitchFamily="2" charset="2"/>
              <a:buNone/>
            </a:pPr>
            <a:endParaRPr lang="tr-TR" altLang="tr-TR" sz="2100" dirty="0"/>
          </a:p>
        </p:txBody>
      </p:sp>
    </p:spTree>
    <p:extLst>
      <p:ext uri="{BB962C8B-B14F-4D97-AF65-F5344CB8AC3E}">
        <p14:creationId xmlns:p14="http://schemas.microsoft.com/office/powerpoint/2010/main" val="3270597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37BE778B-E215-45D2-93EB-6C3EAAC43B9A}"/>
              </a:ext>
            </a:extLst>
          </p:cNvPr>
          <p:cNvSpPr>
            <a:spLocks noGrp="1" noChangeArrowheads="1"/>
          </p:cNvSpPr>
          <p:nvPr>
            <p:ph type="title"/>
          </p:nvPr>
        </p:nvSpPr>
        <p:spPr/>
        <p:txBody>
          <a:bodyPr>
            <a:normAutofit/>
          </a:bodyPr>
          <a:lstStyle/>
          <a:p>
            <a:pPr eaLnBrk="1" hangingPunct="1">
              <a:defRPr/>
            </a:pPr>
            <a:r>
              <a:rPr lang="tr-TR" sz="2100" b="1" dirty="0">
                <a:solidFill>
                  <a:schemeClr val="tx1"/>
                </a:solidFill>
                <a:latin typeface="Century Gothic" pitchFamily="34" charset="0"/>
              </a:rPr>
              <a:t>Pazarlama Araştırması Yanılgıları</a:t>
            </a:r>
            <a:endParaRPr lang="en-US" sz="2100" b="1" dirty="0">
              <a:solidFill>
                <a:schemeClr val="tx1"/>
              </a:solidFill>
              <a:latin typeface="Century Gothic" pitchFamily="34" charset="0"/>
            </a:endParaRPr>
          </a:p>
        </p:txBody>
      </p:sp>
      <p:sp>
        <p:nvSpPr>
          <p:cNvPr id="16387" name="Rectangle 3">
            <a:extLst>
              <a:ext uri="{FF2B5EF4-FFF2-40B4-BE49-F238E27FC236}">
                <a16:creationId xmlns:a16="http://schemas.microsoft.com/office/drawing/2014/main" id="{F5DC133F-F3AF-495F-9007-0C1F191099B1}"/>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Char char="§"/>
              <a:defRPr/>
            </a:pPr>
            <a:r>
              <a:rPr lang="tr-TR" sz="1800" b="1" dirty="0">
                <a:latin typeface="Century Gothic" pitchFamily="34" charset="0"/>
              </a:rPr>
              <a:t>Pazarlama araştırmasının rolünün ve öneminin kavranmaması</a:t>
            </a:r>
          </a:p>
          <a:p>
            <a:pPr eaLnBrk="1" hangingPunct="1">
              <a:lnSpc>
                <a:spcPct val="90000"/>
              </a:lnSpc>
              <a:buFont typeface="Wingdings" panose="05000000000000000000" pitchFamily="2" charset="2"/>
              <a:buChar char="§"/>
              <a:defRPr/>
            </a:pPr>
            <a:r>
              <a:rPr lang="tr-TR" sz="1800" b="1" dirty="0">
                <a:latin typeface="Century Gothic" pitchFamily="34" charset="0"/>
              </a:rPr>
              <a:t>Kaynak sorunların farkına varılmaması</a:t>
            </a:r>
          </a:p>
          <a:p>
            <a:pPr eaLnBrk="1" hangingPunct="1">
              <a:lnSpc>
                <a:spcPct val="90000"/>
              </a:lnSpc>
              <a:buFont typeface="Wingdings" panose="05000000000000000000" pitchFamily="2" charset="2"/>
              <a:buChar char="§"/>
              <a:defRPr/>
            </a:pPr>
            <a:r>
              <a:rPr lang="tr-TR" sz="1800" b="1" dirty="0">
                <a:latin typeface="Century Gothic" pitchFamily="34" charset="0"/>
              </a:rPr>
              <a:t>Bilgi gereksiniminin tanımlanmaması</a:t>
            </a:r>
          </a:p>
          <a:p>
            <a:pPr eaLnBrk="1" hangingPunct="1">
              <a:lnSpc>
                <a:spcPct val="90000"/>
              </a:lnSpc>
              <a:buFont typeface="Wingdings" panose="05000000000000000000" pitchFamily="2" charset="2"/>
              <a:buChar char="§"/>
              <a:defRPr/>
            </a:pPr>
            <a:r>
              <a:rPr lang="tr-TR" sz="1800" b="1" dirty="0">
                <a:latin typeface="Century Gothic" pitchFamily="34" charset="0"/>
              </a:rPr>
              <a:t>Veri kalitesine ilişkin hatalar</a:t>
            </a:r>
          </a:p>
          <a:p>
            <a:pPr eaLnBrk="1" hangingPunct="1">
              <a:lnSpc>
                <a:spcPct val="90000"/>
              </a:lnSpc>
              <a:buFont typeface="Wingdings" panose="05000000000000000000" pitchFamily="2" charset="2"/>
              <a:buChar char="§"/>
              <a:defRPr/>
            </a:pPr>
            <a:r>
              <a:rPr lang="tr-TR" sz="1800" b="1" dirty="0">
                <a:latin typeface="Century Gothic" pitchFamily="34" charset="0"/>
              </a:rPr>
              <a:t>Araştırma sonuçlarının kararlara doğru biçimde dönüştürülmemesi</a:t>
            </a:r>
          </a:p>
          <a:p>
            <a:pPr eaLnBrk="1" hangingPunct="1">
              <a:lnSpc>
                <a:spcPct val="90000"/>
              </a:lnSpc>
              <a:buFont typeface="Wingdings" panose="05000000000000000000" pitchFamily="2" charset="2"/>
              <a:buChar char="§"/>
              <a:defRPr/>
            </a:pPr>
            <a:endParaRPr lang="en-US" b="1" dirty="0">
              <a:latin typeface="Century Gothic" pitchFamily="34" charset="0"/>
            </a:endParaRPr>
          </a:p>
        </p:txBody>
      </p:sp>
    </p:spTree>
    <p:extLst>
      <p:ext uri="{BB962C8B-B14F-4D97-AF65-F5344CB8AC3E}">
        <p14:creationId xmlns:p14="http://schemas.microsoft.com/office/powerpoint/2010/main" val="934041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44694" y="1325332"/>
            <a:ext cx="6683765" cy="492038"/>
          </a:xfrm>
        </p:spPr>
        <p:txBody>
          <a:bodyPr/>
          <a:lstStyle/>
          <a:p>
            <a:r>
              <a:rPr lang="tr-TR" sz="2400" b="1" dirty="0"/>
              <a:t>PAZARLAMA ARAŞTIRMASI’NIN GETİRİSİ</a:t>
            </a:r>
          </a:p>
        </p:txBody>
      </p:sp>
      <p:sp>
        <p:nvSpPr>
          <p:cNvPr id="3" name="İçerik Yer Tutucusu 2"/>
          <p:cNvSpPr>
            <a:spLocks noGrp="1"/>
          </p:cNvSpPr>
          <p:nvPr>
            <p:ph idx="1"/>
          </p:nvPr>
        </p:nvSpPr>
        <p:spPr>
          <a:xfrm>
            <a:off x="770207" y="2028385"/>
            <a:ext cx="8197947" cy="3766625"/>
          </a:xfrm>
        </p:spPr>
        <p:txBody>
          <a:bodyPr/>
          <a:lstStyle/>
          <a:p>
            <a:r>
              <a:rPr lang="tr-TR" sz="1800" b="1" dirty="0"/>
              <a:t>Pazarlama Araştırmasının neler yapıp neler yapamayacağı iyi bilinmelidir.</a:t>
            </a:r>
          </a:p>
          <a:p>
            <a:r>
              <a:rPr lang="tr-TR" sz="1800" b="1" dirty="0"/>
              <a:t>Pazarlama Araştırması kötü bir ürünü sattıramaz</a:t>
            </a:r>
          </a:p>
          <a:p>
            <a:r>
              <a:rPr lang="tr-TR" sz="1800" b="1" dirty="0"/>
              <a:t>Pazarlama Araştırması 20 yıl sonrasının satışlarını tahmin edemez</a:t>
            </a:r>
          </a:p>
          <a:p>
            <a:pPr marL="0" indent="0">
              <a:buNone/>
            </a:pPr>
            <a:endParaRPr lang="tr-TR" sz="1800" b="1" dirty="0"/>
          </a:p>
          <a:p>
            <a:r>
              <a:rPr lang="tr-TR" sz="1800" b="1" dirty="0" err="1"/>
              <a:t>LEHMANN’a</a:t>
            </a:r>
            <a:r>
              <a:rPr lang="tr-TR" sz="1800" b="1" dirty="0"/>
              <a:t> göre;</a:t>
            </a:r>
          </a:p>
          <a:p>
            <a:pPr lvl="1"/>
            <a:r>
              <a:rPr lang="tr-TR" sz="1800" b="1" dirty="0"/>
              <a:t>Araştırma kendi başına karar veremez.</a:t>
            </a:r>
          </a:p>
          <a:p>
            <a:pPr lvl="1"/>
            <a:r>
              <a:rPr lang="tr-TR" sz="1800" b="1" dirty="0"/>
              <a:t>Araştırma başarıyı garanti etmez.</a:t>
            </a:r>
          </a:p>
          <a:p>
            <a:r>
              <a:rPr lang="tr-TR" sz="1800" b="1" dirty="0"/>
              <a:t>  Karar vermedeki belirsizlikleri ve riski azaltarak yöneticilere karar vermede yardımcı olur.</a:t>
            </a:r>
          </a:p>
          <a:p>
            <a:endParaRPr lang="tr-TR" dirty="0"/>
          </a:p>
        </p:txBody>
      </p:sp>
    </p:spTree>
    <p:extLst>
      <p:ext uri="{BB962C8B-B14F-4D97-AF65-F5344CB8AC3E}">
        <p14:creationId xmlns:p14="http://schemas.microsoft.com/office/powerpoint/2010/main" val="2482258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398E2-9251-4F0A-83EC-B91919805ECF}"/>
              </a:ext>
            </a:extLst>
          </p:cNvPr>
          <p:cNvSpPr>
            <a:spLocks noGrp="1"/>
          </p:cNvSpPr>
          <p:nvPr>
            <p:ph type="title"/>
          </p:nvPr>
        </p:nvSpPr>
        <p:spPr/>
        <p:txBody>
          <a:bodyPr/>
          <a:lstStyle/>
          <a:p>
            <a:r>
              <a:rPr lang="tr-TR" dirty="0" smtClean="0"/>
              <a:t>Dersin Kaynakları</a:t>
            </a:r>
            <a:endParaRPr lang="tr-TR" dirty="0"/>
          </a:p>
        </p:txBody>
      </p:sp>
      <p:sp>
        <p:nvSpPr>
          <p:cNvPr id="3" name="İçerik Yer Tutucusu 2">
            <a:extLst>
              <a:ext uri="{FF2B5EF4-FFF2-40B4-BE49-F238E27FC236}">
                <a16:creationId xmlns:a16="http://schemas.microsoft.com/office/drawing/2014/main" id="{F7AA1610-AF3A-45AE-A608-F083657FC4A3}"/>
              </a:ext>
            </a:extLst>
          </p:cNvPr>
          <p:cNvSpPr>
            <a:spLocks noGrp="1"/>
          </p:cNvSpPr>
          <p:nvPr>
            <p:ph idx="1"/>
          </p:nvPr>
        </p:nvSpPr>
        <p:spPr/>
        <p:txBody>
          <a:bodyPr/>
          <a:lstStyle/>
          <a:p>
            <a:r>
              <a:rPr lang="tr-TR" sz="2400" i="1" dirty="0" err="1" smtClean="0"/>
              <a:t>Celinda</a:t>
            </a:r>
            <a:r>
              <a:rPr lang="tr-TR" sz="2400" i="1" dirty="0" smtClean="0"/>
              <a:t> C. Lake, Pat </a:t>
            </a:r>
            <a:r>
              <a:rPr lang="tr-TR" sz="2400" i="1" dirty="0" err="1" smtClean="0"/>
              <a:t>Callbek</a:t>
            </a:r>
            <a:r>
              <a:rPr lang="tr-TR" sz="2400" i="1" dirty="0" smtClean="0"/>
              <a:t> </a:t>
            </a:r>
            <a:r>
              <a:rPr lang="tr-TR" sz="2400" i="1" dirty="0" err="1" smtClean="0"/>
              <a:t>Harper</a:t>
            </a:r>
            <a:r>
              <a:rPr lang="tr-TR" sz="2400" i="1" dirty="0" smtClean="0"/>
              <a:t>, Kamuoyu Araştırmaları, Eğitim Kitabevi Yayınları </a:t>
            </a:r>
          </a:p>
          <a:p>
            <a:r>
              <a:rPr lang="tr-TR" sz="2400" i="1" dirty="0" smtClean="0"/>
              <a:t>Kavak Bahtışen, Pazarlama ve Pazar Araştırmaları, Detay Yayıncılık,</a:t>
            </a:r>
          </a:p>
          <a:p>
            <a:r>
              <a:rPr lang="tr-TR" sz="2400" i="1" dirty="0" smtClean="0"/>
              <a:t>Güz Nurettin, Haberde Yönlendirme ve Kamuoyu Araştırmaları, Nobel Yayıncılık</a:t>
            </a:r>
          </a:p>
          <a:p>
            <a:r>
              <a:rPr lang="tr-TR" sz="2400" i="1" dirty="0" err="1" smtClean="0"/>
              <a:t>Terkan</a:t>
            </a:r>
            <a:r>
              <a:rPr lang="tr-TR" sz="2400" i="1" dirty="0" smtClean="0"/>
              <a:t> Banu, Gündem Belirleme, Tablet Kitabevi</a:t>
            </a:r>
          </a:p>
          <a:p>
            <a:r>
              <a:rPr lang="tr-TR" sz="2400" i="1" dirty="0" err="1" smtClean="0"/>
              <a:t>Arsev</a:t>
            </a:r>
            <a:r>
              <a:rPr lang="tr-TR" sz="2400" i="1" dirty="0" smtClean="0"/>
              <a:t> Bektaş, Kamuoyu İletişim ve Demokrasi, Bağlam Yayınevi</a:t>
            </a:r>
          </a:p>
          <a:p>
            <a:endParaRPr lang="tr-TR" dirty="0"/>
          </a:p>
        </p:txBody>
      </p:sp>
    </p:spTree>
    <p:extLst>
      <p:ext uri="{BB962C8B-B14F-4D97-AF65-F5344CB8AC3E}">
        <p14:creationId xmlns:p14="http://schemas.microsoft.com/office/powerpoint/2010/main" val="1052047341"/>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ders 4</Template>
  <TotalTime>4</TotalTime>
  <Words>878</Words>
  <Application>Microsoft Office PowerPoint</Application>
  <PresentationFormat>Ekran Gösterisi (4:3)</PresentationFormat>
  <Paragraphs>202</Paragraphs>
  <Slides>33</Slides>
  <Notes>4</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33</vt:i4>
      </vt:variant>
    </vt:vector>
  </HeadingPairs>
  <TitlesOfParts>
    <vt:vector size="40" baseType="lpstr">
      <vt:lpstr>Arial</vt:lpstr>
      <vt:lpstr>Calibri</vt:lpstr>
      <vt:lpstr>Century Gothic</vt:lpstr>
      <vt:lpstr>Microsoft Sans Serif</vt:lpstr>
      <vt:lpstr>Times New Roman</vt:lpstr>
      <vt:lpstr>Wingdings</vt:lpstr>
      <vt:lpstr>Varsayılan Tasarım</vt:lpstr>
      <vt:lpstr>PowerPoint Sunusu</vt:lpstr>
      <vt:lpstr>Pazar Araştırmaları</vt:lpstr>
      <vt:lpstr>Pazarlamanın Aşamaları</vt:lpstr>
      <vt:lpstr>PowerPoint Sunusu</vt:lpstr>
      <vt:lpstr>PowerPoint Sunusu</vt:lpstr>
      <vt:lpstr>PowerPoint Sunusu</vt:lpstr>
      <vt:lpstr>PowerPoint Sunusu</vt:lpstr>
      <vt:lpstr>PowerPoint Sunusu</vt:lpstr>
      <vt:lpstr>Pazarlama Araştırmalarının Özellikleri</vt:lpstr>
      <vt:lpstr>PowerPoint Sunusu</vt:lpstr>
      <vt:lpstr>PowerPoint Sunusu</vt:lpstr>
      <vt:lpstr>Tüketicinin Önemi</vt:lpstr>
      <vt:lpstr>PowerPoint Sunusu</vt:lpstr>
      <vt:lpstr>PowerPoint Sunusu</vt:lpstr>
      <vt:lpstr>PAZARLAMA ARAŞTIRMASI’NIN KONULARI</vt:lpstr>
      <vt:lpstr>Pazarlama Araştırması - Stratejik  Amaçlar</vt:lpstr>
      <vt:lpstr>Pazarlama Araştırması -  Gerekçeler</vt:lpstr>
      <vt:lpstr>Pazarlama Araştırması -  Kapsam Çerçevesi</vt:lpstr>
      <vt:lpstr>Pazarlama Araştırması - “Araştırma Deseni” </vt:lpstr>
      <vt:lpstr>Pazarlama Araştırması -  Aşamalar</vt:lpstr>
      <vt:lpstr>KRİTİK BAŞARI UNSURU:    KARARLAR “KANAAT” DEĞİL, “KANIT” TABANLI OLMALIDIR</vt:lpstr>
      <vt:lpstr>“Kanıt” Deyince…</vt:lpstr>
      <vt:lpstr>“Kanıt”</vt:lpstr>
      <vt:lpstr>PowerPoint Sunusu</vt:lpstr>
      <vt:lpstr>Pazarlama Araştırması -  Nitel Veriler </vt:lpstr>
      <vt:lpstr>Pazarlama Araştırması -  Nicel Veriler</vt:lpstr>
      <vt:lpstr>Kayıtlı Veri</vt:lpstr>
      <vt:lpstr>Kayıtlı Veri Kaynakları - Örnekler</vt:lpstr>
      <vt:lpstr>Rekabet Analizi Verileri</vt:lpstr>
      <vt:lpstr>Çeşitli Veri Kaynakları</vt:lpstr>
      <vt:lpstr>Pazarlama Araştırması Yanılgıları</vt:lpstr>
      <vt:lpstr>PAZARLAMA ARAŞTIRMASI’NIN GETİRİSİ</vt:lpstr>
      <vt:lpstr>Dersin Kaynakları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Burcu</dc:creator>
  <cp:lastModifiedBy>Burcu</cp:lastModifiedBy>
  <cp:revision>1</cp:revision>
  <cp:lastPrinted>1601-01-01T00:00:00Z</cp:lastPrinted>
  <dcterms:created xsi:type="dcterms:W3CDTF">2020-03-18T11:15:18Z</dcterms:created>
  <dcterms:modified xsi:type="dcterms:W3CDTF">2020-03-18T11:19:21Z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